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83" r:id="rId2"/>
    <p:sldId id="288" r:id="rId3"/>
    <p:sldId id="363" r:id="rId4"/>
    <p:sldId id="286" r:id="rId5"/>
    <p:sldId id="364" r:id="rId6"/>
    <p:sldId id="365" r:id="rId7"/>
    <p:sldId id="366" r:id="rId8"/>
    <p:sldId id="368" r:id="rId9"/>
    <p:sldId id="369" r:id="rId10"/>
    <p:sldId id="367" r:id="rId11"/>
    <p:sldId id="370" r:id="rId12"/>
    <p:sldId id="372" r:id="rId13"/>
    <p:sldId id="374" r:id="rId14"/>
    <p:sldId id="373" r:id="rId15"/>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Consolas" panose="020B0609020204030204" pitchFamily="49" charset="0"/>
      <p:regular r:id="rId21"/>
      <p:bold r:id="rId22"/>
      <p:italic r:id="rId23"/>
      <p:boldItalic r:id="rId24"/>
    </p:embeddedFont>
    <p:embeddedFont>
      <p:font typeface="Roboto Condensed" panose="02000000000000000000" pitchFamily="2" charset="0"/>
      <p:regular r:id="rId25"/>
      <p:bold r:id="rId26"/>
      <p:italic r:id="rId27"/>
      <p:boldItalic r:id="rId28"/>
    </p:embeddedFont>
    <p:embeddedFont>
      <p:font typeface="Roboto Condensed Light" panose="02000000000000000000" pitchFamily="2" charset="0"/>
      <p:regular r:id="rId29"/>
      <p:italic r:id="rId30"/>
    </p:embeddedFont>
    <p:embeddedFont>
      <p:font typeface="Wingdings 3" panose="05040102010807070707" pitchFamily="18" charset="2"/>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QGCUczdHCEVCo0TN6JiGmg==" hashData="lundGKR8a0KuG7MPKpT2NeMfPc2iFx7Shu8omH0Qxy1zHxEnoFHzT7+kLfOzKudOnsQQr5nTv8SliP1gZEbPA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1B92"/>
    <a:srgbClr val="673BB7"/>
    <a:srgbClr val="607D8B"/>
    <a:srgbClr val="ED524F"/>
    <a:srgbClr val="B71B1C"/>
    <a:srgbClr val="F54337"/>
    <a:srgbClr val="D81A60"/>
    <a:srgbClr val="890E4F"/>
    <a:srgbClr val="EA1E63"/>
    <a:srgbClr val="C628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5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27-03-2021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8.jpe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8.jpe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8.jpe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8.jpe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8.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8.jpe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8.jpe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8.jpe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8.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2.png"/><Relationship Id="rId9" Type="http://schemas.openxmlformats.org/officeDocument/2006/relationships/image" Target="../media/image13.jpe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8.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a:extLst>
              <a:ext uri="{FF2B5EF4-FFF2-40B4-BE49-F238E27FC236}">
                <a16:creationId xmlns:a16="http://schemas.microsoft.com/office/drawing/2014/main" id="{3CAA64A4-91BA-448F-9474-7895F9C6DBD1}"/>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b="7573"/>
          <a:stretch/>
        </p:blipFill>
        <p:spPr>
          <a:xfrm>
            <a:off x="9094462" y="2263964"/>
            <a:ext cx="1962228" cy="195871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705932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615859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9576895" y="8611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Tushar</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J Mehta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760297" y="6604000"/>
            <a:ext cx="57531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#3160716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IoT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and Applications)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6 – Arduino and Raspberry Pi</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6333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170502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9576895" y="58903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Tushar</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J Mehta</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Footer Placeholder 2">
            <a:extLst>
              <a:ext uri="{FF2B5EF4-FFF2-40B4-BE49-F238E27FC236}">
                <a16:creationId xmlns:a16="http://schemas.microsoft.com/office/drawing/2014/main" id="{BF2BE79E-EA17-4AB9-8CB5-714A52A6B2F5}"/>
              </a:ext>
            </a:extLst>
          </p:cNvPr>
          <p:cNvSpPr txBox="1">
            <a:spLocks/>
          </p:cNvSpPr>
          <p:nvPr userDrawn="1"/>
        </p:nvSpPr>
        <p:spPr>
          <a:xfrm>
            <a:off x="3760297" y="6604000"/>
            <a:ext cx="57531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#3160716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IoT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and Applications)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6 – Arduino and Raspberry Pi</a:t>
            </a:r>
          </a:p>
        </p:txBody>
      </p:sp>
    </p:spTree>
    <p:extLst>
      <p:ext uri="{BB962C8B-B14F-4D97-AF65-F5344CB8AC3E}">
        <p14:creationId xmlns:p14="http://schemas.microsoft.com/office/powerpoint/2010/main" val="4202761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128095" y="58903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Tushar</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J Mehta</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Footer Placeholder 2">
            <a:extLst>
              <a:ext uri="{FF2B5EF4-FFF2-40B4-BE49-F238E27FC236}">
                <a16:creationId xmlns:a16="http://schemas.microsoft.com/office/drawing/2014/main" id="{BF2BE79E-EA17-4AB9-8CB5-714A52A6B2F5}"/>
              </a:ext>
            </a:extLst>
          </p:cNvPr>
          <p:cNvSpPr txBox="1">
            <a:spLocks/>
          </p:cNvSpPr>
          <p:nvPr userDrawn="1"/>
        </p:nvSpPr>
        <p:spPr>
          <a:xfrm>
            <a:off x="3760297" y="6604000"/>
            <a:ext cx="57531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#3160716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IoT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and Applications)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6 – Arduino and Raspberry Pi</a:t>
            </a:r>
          </a:p>
        </p:txBody>
      </p:sp>
    </p:spTree>
    <p:extLst>
      <p:ext uri="{BB962C8B-B14F-4D97-AF65-F5344CB8AC3E}">
        <p14:creationId xmlns:p14="http://schemas.microsoft.com/office/powerpoint/2010/main" val="3468628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9" name="Group 8">
            <a:extLst>
              <a:ext uri="{FF2B5EF4-FFF2-40B4-BE49-F238E27FC236}">
                <a16:creationId xmlns:a16="http://schemas.microsoft.com/office/drawing/2014/main" id="{2802A992-B18A-47D4-8497-02E7586DF58D}"/>
              </a:ext>
            </a:extLst>
          </p:cNvPr>
          <p:cNvGrpSpPr/>
          <p:nvPr userDrawn="1"/>
        </p:nvGrpSpPr>
        <p:grpSpPr>
          <a:xfrm>
            <a:off x="9437223" y="6087939"/>
            <a:ext cx="2554143" cy="587454"/>
            <a:chOff x="131177" y="5775962"/>
            <a:chExt cx="2530239" cy="581956"/>
          </a:xfrm>
        </p:grpSpPr>
        <p:pic>
          <p:nvPicPr>
            <p:cNvPr id="13" name="Picture 12">
              <a:extLst>
                <a:ext uri="{FF2B5EF4-FFF2-40B4-BE49-F238E27FC236}">
                  <a16:creationId xmlns:a16="http://schemas.microsoft.com/office/drawing/2014/main" id="{8DD61FEC-075B-4EDD-97CA-36E6F72630F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4" name="Rectangle 13">
              <a:extLst>
                <a:ext uri="{FF2B5EF4-FFF2-40B4-BE49-F238E27FC236}">
                  <a16:creationId xmlns:a16="http://schemas.microsoft.com/office/drawing/2014/main" id="{CB550E12-AA95-4B1B-A8D2-ED01E515FC43}"/>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1692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Tushar</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J. Mehta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E191CF5-3D57-422B-B2EB-FF235E30DB22}"/>
              </a:ext>
            </a:extLst>
          </p:cNvPr>
          <p:cNvGrpSpPr/>
          <p:nvPr userDrawn="1"/>
        </p:nvGrpSpPr>
        <p:grpSpPr>
          <a:xfrm>
            <a:off x="9576895" y="99192"/>
            <a:ext cx="2554143" cy="587454"/>
            <a:chOff x="131177" y="5775962"/>
            <a:chExt cx="2530239" cy="581956"/>
          </a:xfrm>
        </p:grpSpPr>
        <p:pic>
          <p:nvPicPr>
            <p:cNvPr id="12" name="Picture 11">
              <a:extLst>
                <a:ext uri="{FF2B5EF4-FFF2-40B4-BE49-F238E27FC236}">
                  <a16:creationId xmlns:a16="http://schemas.microsoft.com/office/drawing/2014/main" id="{C9B183D5-5DE8-48E7-85E7-60CE9D0FD2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2445F4B-50F2-4CA0-A5C5-6D690A29F3F2}"/>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Footer Placeholder 2">
            <a:extLst>
              <a:ext uri="{FF2B5EF4-FFF2-40B4-BE49-F238E27FC236}">
                <a16:creationId xmlns:a16="http://schemas.microsoft.com/office/drawing/2014/main" id="{BF2BE79E-EA17-4AB9-8CB5-714A52A6B2F5}"/>
              </a:ext>
            </a:extLst>
          </p:cNvPr>
          <p:cNvSpPr txBox="1">
            <a:spLocks/>
          </p:cNvSpPr>
          <p:nvPr userDrawn="1"/>
        </p:nvSpPr>
        <p:spPr>
          <a:xfrm>
            <a:off x="3760297" y="6604000"/>
            <a:ext cx="57531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#3160716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IoT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and Applications)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6 – Arduino and Raspberry Pi</a:t>
            </a:r>
          </a:p>
        </p:txBody>
      </p:sp>
    </p:spTree>
    <p:extLst>
      <p:ext uri="{BB962C8B-B14F-4D97-AF65-F5344CB8AC3E}">
        <p14:creationId xmlns:p14="http://schemas.microsoft.com/office/powerpoint/2010/main" val="29719725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Tushar</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J. Mehta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913602D2-CAF0-4790-95E8-87990761ED0C}"/>
              </a:ext>
            </a:extLst>
          </p:cNvPr>
          <p:cNvGrpSpPr/>
          <p:nvPr userDrawn="1"/>
        </p:nvGrpSpPr>
        <p:grpSpPr>
          <a:xfrm>
            <a:off x="9576895" y="5890392"/>
            <a:ext cx="2554143" cy="587454"/>
            <a:chOff x="131177" y="5775962"/>
            <a:chExt cx="2530239" cy="581956"/>
          </a:xfrm>
        </p:grpSpPr>
        <p:pic>
          <p:nvPicPr>
            <p:cNvPr id="12" name="Picture 11">
              <a:extLst>
                <a:ext uri="{FF2B5EF4-FFF2-40B4-BE49-F238E27FC236}">
                  <a16:creationId xmlns:a16="http://schemas.microsoft.com/office/drawing/2014/main" id="{A378A2C8-EF9C-479C-ACF0-D9819B46DF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Footer Placeholder 2">
            <a:extLst>
              <a:ext uri="{FF2B5EF4-FFF2-40B4-BE49-F238E27FC236}">
                <a16:creationId xmlns:a16="http://schemas.microsoft.com/office/drawing/2014/main" id="{BF2BE79E-EA17-4AB9-8CB5-714A52A6B2F5}"/>
              </a:ext>
            </a:extLst>
          </p:cNvPr>
          <p:cNvSpPr txBox="1">
            <a:spLocks/>
          </p:cNvSpPr>
          <p:nvPr userDrawn="1"/>
        </p:nvSpPr>
        <p:spPr>
          <a:xfrm>
            <a:off x="3760297" y="6604000"/>
            <a:ext cx="57531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#3160716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IoT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and Applications)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6 – Arduino and Raspberry Pi</a:t>
            </a:r>
          </a:p>
        </p:txBody>
      </p:sp>
    </p:spTree>
    <p:extLst>
      <p:ext uri="{BB962C8B-B14F-4D97-AF65-F5344CB8AC3E}">
        <p14:creationId xmlns:p14="http://schemas.microsoft.com/office/powerpoint/2010/main" val="32062478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Tushar</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J. Mehta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5C60ED7-12D4-496E-AF73-0995BE8C12FD}"/>
              </a:ext>
            </a:extLst>
          </p:cNvPr>
          <p:cNvGrpSpPr/>
          <p:nvPr userDrawn="1"/>
        </p:nvGrpSpPr>
        <p:grpSpPr>
          <a:xfrm>
            <a:off x="128095" y="5890392"/>
            <a:ext cx="2554143" cy="587454"/>
            <a:chOff x="131177" y="5775962"/>
            <a:chExt cx="2530239" cy="581956"/>
          </a:xfrm>
        </p:grpSpPr>
        <p:pic>
          <p:nvPicPr>
            <p:cNvPr id="12" name="Picture 11">
              <a:extLst>
                <a:ext uri="{FF2B5EF4-FFF2-40B4-BE49-F238E27FC236}">
                  <a16:creationId xmlns:a16="http://schemas.microsoft.com/office/drawing/2014/main" id="{30CB04CE-0025-4B1F-B962-A759D179D8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Footer Placeholder 2">
            <a:extLst>
              <a:ext uri="{FF2B5EF4-FFF2-40B4-BE49-F238E27FC236}">
                <a16:creationId xmlns:a16="http://schemas.microsoft.com/office/drawing/2014/main" id="{BF2BE79E-EA17-4AB9-8CB5-714A52A6B2F5}"/>
              </a:ext>
            </a:extLst>
          </p:cNvPr>
          <p:cNvSpPr txBox="1">
            <a:spLocks/>
          </p:cNvSpPr>
          <p:nvPr userDrawn="1"/>
        </p:nvSpPr>
        <p:spPr>
          <a:xfrm>
            <a:off x="3760297" y="6604000"/>
            <a:ext cx="57531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#3160716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IoT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and Applications)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6 – Arduino and Raspberry Pi</a:t>
            </a:r>
          </a:p>
        </p:txBody>
      </p:sp>
    </p:spTree>
    <p:extLst>
      <p:ext uri="{BB962C8B-B14F-4D97-AF65-F5344CB8AC3E}">
        <p14:creationId xmlns:p14="http://schemas.microsoft.com/office/powerpoint/2010/main" val="42433145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27-03-2021</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gi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arduino.cc/en/Main/Software" TargetMode="Externa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a:xfrm>
            <a:off x="559490" y="1122364"/>
            <a:ext cx="8279710" cy="2578780"/>
          </a:xfrm>
        </p:spPr>
        <p:txBody>
          <a:bodyPr/>
          <a:lstStyle/>
          <a:p>
            <a:r>
              <a:rPr lang="en-US" sz="4800" b="0" dirty="0">
                <a:latin typeface="Roboto Condensed Light" panose="02000000000000000000" pitchFamily="2" charset="0"/>
                <a:ea typeface="Roboto Condensed Light" panose="02000000000000000000" pitchFamily="2" charset="0"/>
              </a:rPr>
              <a:t>Unit-6</a:t>
            </a:r>
            <a:r>
              <a:rPr lang="en-US" dirty="0"/>
              <a:t> </a:t>
            </a:r>
            <a:br>
              <a:rPr lang="en-US" dirty="0"/>
            </a:br>
            <a:br>
              <a:rPr lang="en-US" sz="6000" b="0" dirty="0"/>
            </a:br>
            <a:r>
              <a:rPr lang="en-US" sz="6000" b="0" dirty="0"/>
              <a:t> </a:t>
            </a:r>
            <a:r>
              <a:rPr lang="en-US" sz="6000" dirty="0"/>
              <a:t>Arduino and Raspberry Pi </a:t>
            </a:r>
            <a:r>
              <a:rPr lang="en-US" sz="6000" b="0" dirty="0"/>
              <a:t>	</a:t>
            </a:r>
            <a:br>
              <a:rPr lang="en-US" sz="6000" b="0" dirty="0"/>
            </a:br>
            <a:endParaRPr lang="en-US" dirty="0"/>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a:t>tushar.mehta@darshan.ac.in</a:t>
            </a:r>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r>
              <a:rPr lang="en-US" dirty="0"/>
              <a:t>8866756776</a:t>
            </a:r>
          </a:p>
        </p:txBody>
      </p:sp>
      <p:sp>
        <p:nvSpPr>
          <p:cNvPr id="5" name="Text Placeholder 4">
            <a:extLst>
              <a:ext uri="{FF2B5EF4-FFF2-40B4-BE49-F238E27FC236}">
                <a16:creationId xmlns:a16="http://schemas.microsoft.com/office/drawing/2014/main" id="{B786D614-6447-4787-8025-9C902A1B7344}"/>
              </a:ext>
            </a:extLst>
          </p:cNvPr>
          <p:cNvSpPr>
            <a:spLocks noGrp="1"/>
          </p:cNvSpPr>
          <p:nvPr>
            <p:ph type="body" sz="quarter" idx="13"/>
          </p:nvPr>
        </p:nvSpPr>
        <p:spPr/>
        <p:txBody>
          <a:bodyPr/>
          <a:lstStyle/>
          <a:p>
            <a:r>
              <a:rPr lang="en-US" dirty="0"/>
              <a:t>Computer Engineering Department</a:t>
            </a:r>
          </a:p>
        </p:txBody>
      </p:sp>
      <p:sp>
        <p:nvSpPr>
          <p:cNvPr id="6" name="Text Placeholder 5">
            <a:extLst>
              <a:ext uri="{FF2B5EF4-FFF2-40B4-BE49-F238E27FC236}">
                <a16:creationId xmlns:a16="http://schemas.microsoft.com/office/drawing/2014/main" id="{1F7AB9BC-FE08-46B2-A19C-803CB5DF0CD1}"/>
              </a:ext>
            </a:extLst>
          </p:cNvPr>
          <p:cNvSpPr>
            <a:spLocks noGrp="1"/>
          </p:cNvSpPr>
          <p:nvPr>
            <p:ph type="body" sz="quarter" idx="14"/>
          </p:nvPr>
        </p:nvSpPr>
        <p:spPr/>
        <p:txBody>
          <a:bodyPr/>
          <a:lstStyle/>
          <a:p>
            <a:r>
              <a:rPr lang="en-US" dirty="0"/>
              <a:t>Prof. </a:t>
            </a:r>
            <a:r>
              <a:rPr lang="en-US" dirty="0" err="1"/>
              <a:t>Tushar</a:t>
            </a:r>
            <a:r>
              <a:rPr lang="en-US" dirty="0"/>
              <a:t> J. Mehta</a:t>
            </a:r>
          </a:p>
        </p:txBody>
      </p:sp>
      <p:sp>
        <p:nvSpPr>
          <p:cNvPr id="1027"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b="1" dirty="0"/>
              <a:t>IOT and Applications</a:t>
            </a:r>
            <a:endParaRPr lang="en-US" dirty="0">
              <a:latin typeface="Roboto Condensed Light" panose="02000000000000000000" pitchFamily="2" charset="0"/>
              <a:ea typeface="Roboto Condensed Light" panose="02000000000000000000" pitchFamily="2" charset="0"/>
            </a:endParaRPr>
          </a:p>
          <a:p>
            <a:r>
              <a:rPr lang="en-US" dirty="0">
                <a:latin typeface="Roboto Condensed Light" panose="02000000000000000000" pitchFamily="2" charset="0"/>
                <a:ea typeface="Roboto Condensed Light" panose="02000000000000000000" pitchFamily="2" charset="0"/>
              </a:rPr>
              <a:t>GTU # 3160716</a:t>
            </a:r>
          </a:p>
        </p:txBody>
      </p:sp>
      <p:pic>
        <p:nvPicPr>
          <p:cNvPr id="24" name="Picture Placeholder 23">
            <a:extLst>
              <a:ext uri="{FF2B5EF4-FFF2-40B4-BE49-F238E27FC236}">
                <a16:creationId xmlns:a16="http://schemas.microsoft.com/office/drawing/2014/main" id="{4FC20EE9-4DB6-49AC-8191-5DB6BA1966B1}"/>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353569" y="5211251"/>
            <a:ext cx="1353599" cy="1353599"/>
          </a:xfrm>
        </p:spPr>
      </p:pic>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61001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lstStyle/>
          <a:p>
            <a:r>
              <a:rPr lang="en-US" dirty="0"/>
              <a:t>Functions in Arduino IDE</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131179" y="863444"/>
            <a:ext cx="11896697" cy="5590565"/>
          </a:xfrm>
        </p:spPr>
        <p:txBody>
          <a:bodyPr/>
          <a:lstStyle/>
          <a:p>
            <a:r>
              <a:rPr lang="en-US" dirty="0" err="1"/>
              <a:t>pinMode</a:t>
            </a:r>
            <a:r>
              <a:rPr lang="en-US" dirty="0"/>
              <a:t>( ): Configures the specified pin to behave either as an input or an output.</a:t>
            </a:r>
          </a:p>
          <a:p>
            <a:pPr lvl="1"/>
            <a:r>
              <a:rPr lang="en-US" dirty="0"/>
              <a:t>Syntax : </a:t>
            </a:r>
            <a:r>
              <a:rPr lang="en-US" dirty="0" err="1"/>
              <a:t>pinMode</a:t>
            </a:r>
            <a:r>
              <a:rPr lang="en-US" dirty="0"/>
              <a:t>(pin, mode)</a:t>
            </a:r>
          </a:p>
          <a:p>
            <a:pPr lvl="1"/>
            <a:r>
              <a:rPr lang="en-IN" dirty="0"/>
              <a:t>Parameters :  </a:t>
            </a:r>
          </a:p>
          <a:p>
            <a:pPr lvl="2"/>
            <a:r>
              <a:rPr lang="en-IN" dirty="0"/>
              <a:t>pin: the Arduino pin number to set the mode of.</a:t>
            </a:r>
          </a:p>
          <a:p>
            <a:pPr lvl="2"/>
            <a:r>
              <a:rPr lang="en-IN" dirty="0"/>
              <a:t>Mode: INPUT or OUTPUT</a:t>
            </a:r>
            <a:endParaRPr lang="en-US" dirty="0"/>
          </a:p>
          <a:p>
            <a:r>
              <a:rPr lang="en-IN" dirty="0" err="1"/>
              <a:t>digitalWrite</a:t>
            </a:r>
            <a:r>
              <a:rPr lang="en-IN" dirty="0"/>
              <a:t>( ) : Write a HIGH or a LOW value to a digital pin</a:t>
            </a:r>
            <a:r>
              <a:rPr lang="en-US" dirty="0"/>
              <a:t>.</a:t>
            </a:r>
          </a:p>
          <a:p>
            <a:pPr lvl="1"/>
            <a:r>
              <a:rPr lang="en-US" dirty="0"/>
              <a:t>Syntax : </a:t>
            </a:r>
            <a:r>
              <a:rPr lang="en-US" dirty="0" err="1"/>
              <a:t>digitalWrite</a:t>
            </a:r>
            <a:r>
              <a:rPr lang="en-US" dirty="0"/>
              <a:t>(pin, value)</a:t>
            </a:r>
          </a:p>
          <a:p>
            <a:pPr lvl="1"/>
            <a:r>
              <a:rPr lang="en-IN" dirty="0"/>
              <a:t>Parameters :  </a:t>
            </a:r>
          </a:p>
          <a:p>
            <a:pPr lvl="2"/>
            <a:r>
              <a:rPr lang="en-IN" dirty="0"/>
              <a:t>pin : the Arduino pin number.</a:t>
            </a:r>
          </a:p>
          <a:p>
            <a:pPr lvl="2"/>
            <a:r>
              <a:rPr lang="en-IN" dirty="0"/>
              <a:t>Mode : HIGH or LOW</a:t>
            </a:r>
          </a:p>
          <a:p>
            <a:r>
              <a:rPr lang="en-US" dirty="0"/>
              <a:t>What is HIGH or LOW?</a:t>
            </a:r>
          </a:p>
          <a:p>
            <a:pPr lvl="1"/>
            <a:r>
              <a:rPr lang="en-US" b="1" dirty="0"/>
              <a:t>HIGH</a:t>
            </a:r>
            <a:r>
              <a:rPr lang="en-US" dirty="0"/>
              <a:t>: - Also considered as  Logic ‘1’ or Logic High. It will set 5V on the configured pin of Arduino.</a:t>
            </a:r>
          </a:p>
          <a:p>
            <a:pPr lvl="1"/>
            <a:r>
              <a:rPr lang="en-US" b="1" dirty="0"/>
              <a:t>LOW</a:t>
            </a:r>
            <a:r>
              <a:rPr lang="en-US" dirty="0"/>
              <a:t>: - Also considered as  Logic ‘0’ or Logic Low. It will set 0V on the configured pin of Arduino.</a:t>
            </a:r>
            <a:endParaRPr lang="en-IN" dirty="0"/>
          </a:p>
        </p:txBody>
      </p:sp>
    </p:spTree>
    <p:extLst>
      <p:ext uri="{BB962C8B-B14F-4D97-AF65-F5344CB8AC3E}">
        <p14:creationId xmlns:p14="http://schemas.microsoft.com/office/powerpoint/2010/main" val="224507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lstStyle/>
          <a:p>
            <a:r>
              <a:rPr lang="en-US" dirty="0"/>
              <a:t>Functions in Arduino IDE (Cont.)</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131179" y="863444"/>
            <a:ext cx="11896697" cy="5590565"/>
          </a:xfrm>
        </p:spPr>
        <p:txBody>
          <a:bodyPr/>
          <a:lstStyle/>
          <a:p>
            <a:r>
              <a:rPr lang="en-US" dirty="0"/>
              <a:t>delay( ):  It pauses the program for the amount of time (in milliseconds) specified as the parameter. For example, if we want to hold the program for 1 second before executing the next instruction. A delay of 1000ms = 1s is passed in the parameter.</a:t>
            </a:r>
          </a:p>
          <a:p>
            <a:pPr lvl="1"/>
            <a:r>
              <a:rPr lang="en-US" dirty="0"/>
              <a:t>Syntax : delay(</a:t>
            </a:r>
            <a:r>
              <a:rPr lang="en-US" dirty="0" err="1"/>
              <a:t>ms</a:t>
            </a:r>
            <a:r>
              <a:rPr lang="en-US" dirty="0"/>
              <a:t>)</a:t>
            </a:r>
          </a:p>
          <a:p>
            <a:pPr lvl="1"/>
            <a:r>
              <a:rPr lang="en-IN" dirty="0"/>
              <a:t>Parameters :  </a:t>
            </a:r>
          </a:p>
          <a:p>
            <a:pPr lvl="2"/>
            <a:r>
              <a:rPr lang="en-US" dirty="0" err="1"/>
              <a:t>ms</a:t>
            </a:r>
            <a:r>
              <a:rPr lang="en-US" dirty="0"/>
              <a:t>: the number of milliseconds to pause</a:t>
            </a:r>
            <a:endParaRPr lang="en-IN" dirty="0"/>
          </a:p>
          <a:p>
            <a:pPr marL="457200" lvl="1" indent="0">
              <a:buNone/>
            </a:pPr>
            <a:endParaRPr lang="en-IN" dirty="0"/>
          </a:p>
          <a:p>
            <a:pPr marL="914400" lvl="2" indent="0">
              <a:buNone/>
            </a:pPr>
            <a:endParaRPr lang="en-IN" dirty="0"/>
          </a:p>
        </p:txBody>
      </p:sp>
    </p:spTree>
    <p:extLst>
      <p:ext uri="{BB962C8B-B14F-4D97-AF65-F5344CB8AC3E}">
        <p14:creationId xmlns:p14="http://schemas.microsoft.com/office/powerpoint/2010/main" val="27207818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lstStyle/>
          <a:p>
            <a:r>
              <a:rPr lang="en-US" dirty="0"/>
              <a:t>Compiling the Code</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0" y="736832"/>
            <a:ext cx="5261317" cy="5590565"/>
          </a:xfrm>
        </p:spPr>
        <p:txBody>
          <a:bodyPr/>
          <a:lstStyle/>
          <a:p>
            <a:r>
              <a:rPr lang="en-US" dirty="0"/>
              <a:t>To compile a code in Arduino click on the “Verify” button in menu bar.</a:t>
            </a:r>
          </a:p>
          <a:p>
            <a:r>
              <a:rPr lang="en-US" dirty="0"/>
              <a:t>While compiling the code, a message “Compiling sketch” is shown with its progress in the status bar.</a:t>
            </a:r>
          </a:p>
          <a:p>
            <a:r>
              <a:rPr lang="en-US" dirty="0"/>
              <a:t>If there is no error in the code, the message “Done compiling” is displayed in the status bar.</a:t>
            </a:r>
          </a:p>
          <a:p>
            <a:r>
              <a:rPr lang="en-US" dirty="0"/>
              <a:t> If an error is present in the code it will show the message of error with highlighted syntax where the error is present.</a:t>
            </a:r>
          </a:p>
        </p:txBody>
      </p:sp>
      <p:grpSp>
        <p:nvGrpSpPr>
          <p:cNvPr id="31" name="Group 30"/>
          <p:cNvGrpSpPr/>
          <p:nvPr/>
        </p:nvGrpSpPr>
        <p:grpSpPr>
          <a:xfrm>
            <a:off x="5367528" y="859536"/>
            <a:ext cx="6705600" cy="1104900"/>
            <a:chOff x="5367528" y="859536"/>
            <a:chExt cx="6705600" cy="1104900"/>
          </a:xfrm>
        </p:grpSpPr>
        <p:pic>
          <p:nvPicPr>
            <p:cNvPr id="24" name="Picture 23"/>
            <p:cNvPicPr>
              <a:picLocks noChangeAspect="1"/>
            </p:cNvPicPr>
            <p:nvPr/>
          </p:nvPicPr>
          <p:blipFill>
            <a:blip r:embed="rId2"/>
            <a:stretch>
              <a:fillRect/>
            </a:stretch>
          </p:blipFill>
          <p:spPr>
            <a:xfrm>
              <a:off x="5367528" y="859536"/>
              <a:ext cx="6705600" cy="1104900"/>
            </a:xfrm>
            <a:prstGeom prst="rect">
              <a:avLst/>
            </a:prstGeom>
          </p:spPr>
        </p:pic>
        <p:sp>
          <p:nvSpPr>
            <p:cNvPr id="9" name="Rectangle 8"/>
            <p:cNvSpPr/>
            <p:nvPr/>
          </p:nvSpPr>
          <p:spPr>
            <a:xfrm>
              <a:off x="5429436" y="1320213"/>
              <a:ext cx="427413" cy="345829"/>
            </a:xfrm>
            <a:prstGeom prst="rect">
              <a:avLst/>
            </a:prstGeom>
            <a:noFill/>
            <a:ln w="222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30" name="Group 29"/>
          <p:cNvGrpSpPr/>
          <p:nvPr/>
        </p:nvGrpSpPr>
        <p:grpSpPr>
          <a:xfrm>
            <a:off x="5358003" y="1964436"/>
            <a:ext cx="6711696" cy="1466845"/>
            <a:chOff x="5361432" y="1674232"/>
            <a:chExt cx="6711696" cy="1466845"/>
          </a:xfrm>
        </p:grpSpPr>
        <p:pic>
          <p:nvPicPr>
            <p:cNvPr id="25" name="Picture 24"/>
            <p:cNvPicPr>
              <a:picLocks noChangeAspect="1"/>
            </p:cNvPicPr>
            <p:nvPr/>
          </p:nvPicPr>
          <p:blipFill rotWithShape="1">
            <a:blip r:embed="rId3"/>
            <a:srcRect l="492" r="349"/>
            <a:stretch/>
          </p:blipFill>
          <p:spPr>
            <a:xfrm>
              <a:off x="5361432" y="1674232"/>
              <a:ext cx="6711696" cy="1466845"/>
            </a:xfrm>
            <a:prstGeom prst="rect">
              <a:avLst/>
            </a:prstGeom>
          </p:spPr>
        </p:pic>
        <p:sp>
          <p:nvSpPr>
            <p:cNvPr id="26" name="Rectangle 25"/>
            <p:cNvSpPr/>
            <p:nvPr/>
          </p:nvSpPr>
          <p:spPr>
            <a:xfrm>
              <a:off x="5429436" y="1690612"/>
              <a:ext cx="1102663" cy="345829"/>
            </a:xfrm>
            <a:prstGeom prst="rect">
              <a:avLst/>
            </a:prstGeom>
            <a:noFill/>
            <a:ln w="222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ectangle 26"/>
            <p:cNvSpPr/>
            <p:nvPr/>
          </p:nvSpPr>
          <p:spPr>
            <a:xfrm>
              <a:off x="10283484" y="1687390"/>
              <a:ext cx="1683432" cy="345829"/>
            </a:xfrm>
            <a:prstGeom prst="rect">
              <a:avLst/>
            </a:prstGeom>
            <a:noFill/>
            <a:ln w="222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28" name="Picture 27"/>
          <p:cNvPicPr>
            <a:picLocks noChangeAspect="1"/>
          </p:cNvPicPr>
          <p:nvPr/>
        </p:nvPicPr>
        <p:blipFill>
          <a:blip r:embed="rId4"/>
          <a:stretch>
            <a:fillRect/>
          </a:stretch>
        </p:blipFill>
        <p:spPr>
          <a:xfrm>
            <a:off x="5361432" y="2858252"/>
            <a:ext cx="6711696" cy="1445011"/>
          </a:xfrm>
          <a:prstGeom prst="rect">
            <a:avLst/>
          </a:prstGeom>
        </p:spPr>
      </p:pic>
      <p:pic>
        <p:nvPicPr>
          <p:cNvPr id="29" name="Picture 28"/>
          <p:cNvPicPr>
            <a:picLocks noChangeAspect="1"/>
          </p:cNvPicPr>
          <p:nvPr/>
        </p:nvPicPr>
        <p:blipFill>
          <a:blip r:embed="rId5"/>
          <a:stretch>
            <a:fillRect/>
          </a:stretch>
        </p:blipFill>
        <p:spPr>
          <a:xfrm>
            <a:off x="5367826" y="3889462"/>
            <a:ext cx="6715125" cy="2562225"/>
          </a:xfrm>
          <a:prstGeom prst="rect">
            <a:avLst/>
          </a:prstGeom>
        </p:spPr>
      </p:pic>
    </p:spTree>
    <p:extLst>
      <p:ext uri="{BB962C8B-B14F-4D97-AF65-F5344CB8AC3E}">
        <p14:creationId xmlns:p14="http://schemas.microsoft.com/office/powerpoint/2010/main" val="31762787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lstStyle/>
          <a:p>
            <a:r>
              <a:rPr lang="en-US" dirty="0"/>
              <a:t>Upload the first code in Arduino Hardware</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0" y="736832"/>
            <a:ext cx="5261317" cy="5590565"/>
          </a:xfrm>
        </p:spPr>
        <p:txBody>
          <a:bodyPr/>
          <a:lstStyle/>
          <a:p>
            <a:r>
              <a:rPr lang="en-US" dirty="0"/>
              <a:t>Select the proper board type: First, we need to select the appropriate board type in which we need to upload the program. </a:t>
            </a:r>
          </a:p>
          <a:p>
            <a:r>
              <a:rPr lang="en-US" dirty="0"/>
              <a:t>Go to Tools &gt; Board menu and select the board which is used as the hardware.</a:t>
            </a:r>
          </a:p>
          <a:p>
            <a:r>
              <a:rPr lang="en-US" dirty="0"/>
              <a:t>Select port: Select the serial device of the board from the Tools &gt; Port menu.</a:t>
            </a:r>
          </a:p>
          <a:p>
            <a:r>
              <a:rPr lang="en-US" dirty="0"/>
              <a:t>This is likely to be COM3 or higher (COM1 and COM2 are usually reserved for hardware serial ports). </a:t>
            </a:r>
          </a:p>
          <a:p>
            <a:r>
              <a:rPr lang="en-US" dirty="0"/>
              <a:t>Upload the program: Now, simply click the "Upload" button in the environment.</a:t>
            </a:r>
          </a:p>
        </p:txBody>
      </p:sp>
      <p:pic>
        <p:nvPicPr>
          <p:cNvPr id="21" name="Picture 20"/>
          <p:cNvPicPr>
            <a:picLocks noChangeAspect="1"/>
          </p:cNvPicPr>
          <p:nvPr/>
        </p:nvPicPr>
        <p:blipFill>
          <a:blip r:embed="rId2"/>
          <a:stretch>
            <a:fillRect/>
          </a:stretch>
        </p:blipFill>
        <p:spPr>
          <a:xfrm>
            <a:off x="5364267" y="744176"/>
            <a:ext cx="6715125" cy="3352800"/>
          </a:xfrm>
          <a:prstGeom prst="rect">
            <a:avLst/>
          </a:prstGeom>
        </p:spPr>
      </p:pic>
      <p:pic>
        <p:nvPicPr>
          <p:cNvPr id="22" name="Picture 21"/>
          <p:cNvPicPr>
            <a:picLocks noChangeAspect="1"/>
          </p:cNvPicPr>
          <p:nvPr/>
        </p:nvPicPr>
        <p:blipFill>
          <a:blip r:embed="rId3"/>
          <a:stretch>
            <a:fillRect/>
          </a:stretch>
        </p:blipFill>
        <p:spPr>
          <a:xfrm>
            <a:off x="5364266" y="2933628"/>
            <a:ext cx="6715125" cy="3257550"/>
          </a:xfrm>
          <a:prstGeom prst="rect">
            <a:avLst/>
          </a:prstGeom>
        </p:spPr>
      </p:pic>
      <p:grpSp>
        <p:nvGrpSpPr>
          <p:cNvPr id="6" name="Group 5"/>
          <p:cNvGrpSpPr/>
          <p:nvPr/>
        </p:nvGrpSpPr>
        <p:grpSpPr>
          <a:xfrm>
            <a:off x="5367695" y="5525210"/>
            <a:ext cx="6711696" cy="1032344"/>
            <a:chOff x="5367695" y="5525210"/>
            <a:chExt cx="6711696" cy="1032344"/>
          </a:xfrm>
        </p:grpSpPr>
        <p:pic>
          <p:nvPicPr>
            <p:cNvPr id="23" name="Picture 22"/>
            <p:cNvPicPr>
              <a:picLocks noChangeAspect="1"/>
            </p:cNvPicPr>
            <p:nvPr/>
          </p:nvPicPr>
          <p:blipFill rotWithShape="1">
            <a:blip r:embed="rId4"/>
            <a:srcRect l="668" t="1920" b="8318"/>
            <a:stretch/>
          </p:blipFill>
          <p:spPr>
            <a:xfrm>
              <a:off x="5367695" y="5525210"/>
              <a:ext cx="6711696" cy="1032344"/>
            </a:xfrm>
            <a:prstGeom prst="rect">
              <a:avLst/>
            </a:prstGeom>
          </p:spPr>
        </p:pic>
        <p:sp>
          <p:nvSpPr>
            <p:cNvPr id="9" name="Rectangle 8"/>
            <p:cNvSpPr/>
            <p:nvPr/>
          </p:nvSpPr>
          <p:spPr>
            <a:xfrm>
              <a:off x="5630509" y="5997338"/>
              <a:ext cx="442175" cy="345829"/>
            </a:xfrm>
            <a:prstGeom prst="rect">
              <a:avLst/>
            </a:prstGeom>
            <a:noFill/>
            <a:ln w="222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639557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lstStyle/>
          <a:p>
            <a:r>
              <a:rPr lang="en-US" dirty="0"/>
              <a:t>Upload the first code in Arduino Hardware</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0" y="736832"/>
            <a:ext cx="5261317" cy="5590565"/>
          </a:xfrm>
        </p:spPr>
        <p:txBody>
          <a:bodyPr/>
          <a:lstStyle/>
          <a:p>
            <a:r>
              <a:rPr lang="en-US" dirty="0"/>
              <a:t>While uploading process, TX and RX LED will be flashing.</a:t>
            </a:r>
          </a:p>
          <a:p>
            <a:r>
              <a:rPr lang="en-US" dirty="0"/>
              <a:t>If uploading is done successfully, it will show a message “Done uploading” in the status bar.</a:t>
            </a:r>
          </a:p>
          <a:p>
            <a:r>
              <a:rPr lang="en-US" dirty="0"/>
              <a:t>Once the program is uploaded, the built-in LED of the Arduino board will flash with one second delay.</a:t>
            </a:r>
          </a:p>
          <a:p>
            <a:r>
              <a:rPr lang="en-US" dirty="0"/>
              <a:t>It means LED turns ON for 1 second and LED turns OFF for 1 second.</a:t>
            </a:r>
          </a:p>
        </p:txBody>
      </p:sp>
      <p:grpSp>
        <p:nvGrpSpPr>
          <p:cNvPr id="11" name="Group 10"/>
          <p:cNvGrpSpPr/>
          <p:nvPr/>
        </p:nvGrpSpPr>
        <p:grpSpPr>
          <a:xfrm>
            <a:off x="5482018" y="2547652"/>
            <a:ext cx="6711696" cy="3779745"/>
            <a:chOff x="5482018" y="2547652"/>
            <a:chExt cx="6711696" cy="3779745"/>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2018" y="2547652"/>
              <a:ext cx="6711696" cy="3779745"/>
            </a:xfrm>
            <a:prstGeom prst="rect">
              <a:avLst/>
            </a:prstGeom>
          </p:spPr>
        </p:pic>
        <p:sp>
          <p:nvSpPr>
            <p:cNvPr id="9" name="Rectangle 8"/>
            <p:cNvSpPr/>
            <p:nvPr/>
          </p:nvSpPr>
          <p:spPr>
            <a:xfrm>
              <a:off x="8532370" y="4554954"/>
              <a:ext cx="442175" cy="345829"/>
            </a:xfrm>
            <a:prstGeom prst="rect">
              <a:avLst/>
            </a:prstGeom>
            <a:noFill/>
            <a:ln w="222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10" name="Picture 9"/>
          <p:cNvPicPr>
            <a:picLocks noChangeAspect="1"/>
          </p:cNvPicPr>
          <p:nvPr/>
        </p:nvPicPr>
        <p:blipFill>
          <a:blip r:embed="rId3"/>
          <a:stretch>
            <a:fillRect/>
          </a:stretch>
        </p:blipFill>
        <p:spPr>
          <a:xfrm>
            <a:off x="5480304" y="888018"/>
            <a:ext cx="6715125" cy="1438275"/>
          </a:xfrm>
          <a:prstGeom prst="rect">
            <a:avLst/>
          </a:prstGeom>
        </p:spPr>
      </p:pic>
    </p:spTree>
    <p:extLst>
      <p:ext uri="{BB962C8B-B14F-4D97-AF65-F5344CB8AC3E}">
        <p14:creationId xmlns:p14="http://schemas.microsoft.com/office/powerpoint/2010/main" val="34517764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Arduino</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- 1</a:t>
            </a:r>
          </a:p>
        </p:txBody>
      </p:sp>
    </p:spTree>
    <p:extLst>
      <p:ext uri="{BB962C8B-B14F-4D97-AF65-F5344CB8AC3E}">
        <p14:creationId xmlns:p14="http://schemas.microsoft.com/office/powerpoint/2010/main" val="27245331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lstStyle/>
          <a:p>
            <a:r>
              <a:rPr lang="en-US" dirty="0"/>
              <a:t>Programming the Arduino</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131180" y="734654"/>
            <a:ext cx="11929641" cy="5590565"/>
          </a:xfrm>
        </p:spPr>
        <p:txBody>
          <a:bodyPr/>
          <a:lstStyle/>
          <a:p>
            <a:r>
              <a:rPr lang="en-US" dirty="0"/>
              <a:t>Programming of Arduino is done in Arduino IDE – Integrated Development Environment.</a:t>
            </a:r>
          </a:p>
          <a:p>
            <a:r>
              <a:rPr lang="en-US" dirty="0"/>
              <a:t>The software helps to connect, upload and communicate with Arduino hardware.</a:t>
            </a:r>
          </a:p>
          <a:p>
            <a:r>
              <a:rPr lang="en-US" dirty="0"/>
              <a:t>The Arduino software is an open-source platform.</a:t>
            </a:r>
          </a:p>
          <a:p>
            <a:r>
              <a:rPr lang="en-US" dirty="0"/>
              <a:t>The steps to install the Arduino software into the computer are as following:</a:t>
            </a:r>
          </a:p>
          <a:p>
            <a:r>
              <a:rPr lang="en-US" dirty="0"/>
              <a:t>Download Arduino IDE from </a:t>
            </a:r>
            <a:r>
              <a:rPr lang="en-US" dirty="0">
                <a:hlinkClick r:id="rId2"/>
              </a:rPr>
              <a:t>http://arduino.cc/en/Main/Software</a:t>
            </a:r>
            <a:endParaRPr lang="en-US" dirty="0"/>
          </a:p>
          <a:p>
            <a:pPr marL="914400" lvl="1" indent="-457200">
              <a:buFont typeface="+mj-lt"/>
              <a:buAutoNum type="arabicPeriod"/>
            </a:pPr>
            <a:endParaRPr lang="en-US" dirty="0"/>
          </a:p>
        </p:txBody>
      </p:sp>
      <p:pic>
        <p:nvPicPr>
          <p:cNvPr id="5" name="Picture 4"/>
          <p:cNvPicPr>
            <a:picLocks noChangeAspect="1"/>
          </p:cNvPicPr>
          <p:nvPr/>
        </p:nvPicPr>
        <p:blipFill rotWithShape="1">
          <a:blip r:embed="rId3"/>
          <a:srcRect l="-21" r="2"/>
          <a:stretch/>
        </p:blipFill>
        <p:spPr>
          <a:xfrm>
            <a:off x="746975" y="2984519"/>
            <a:ext cx="7369994" cy="3662675"/>
          </a:xfrm>
          <a:prstGeom prst="rect">
            <a:avLst/>
          </a:prstGeom>
        </p:spPr>
      </p:pic>
      <p:grpSp>
        <p:nvGrpSpPr>
          <p:cNvPr id="4" name="Group 3"/>
          <p:cNvGrpSpPr/>
          <p:nvPr/>
        </p:nvGrpSpPr>
        <p:grpSpPr>
          <a:xfrm>
            <a:off x="8765710" y="2636786"/>
            <a:ext cx="2847975" cy="2952750"/>
            <a:chOff x="8765710" y="2636786"/>
            <a:chExt cx="2847975" cy="2952750"/>
          </a:xfrm>
        </p:grpSpPr>
        <p:pic>
          <p:nvPicPr>
            <p:cNvPr id="9" name="Picture 8"/>
            <p:cNvPicPr>
              <a:picLocks noChangeAspect="1"/>
            </p:cNvPicPr>
            <p:nvPr/>
          </p:nvPicPr>
          <p:blipFill>
            <a:blip r:embed="rId4"/>
            <a:stretch>
              <a:fillRect/>
            </a:stretch>
          </p:blipFill>
          <p:spPr>
            <a:xfrm>
              <a:off x="8765710" y="2636786"/>
              <a:ext cx="2847975" cy="2952750"/>
            </a:xfrm>
            <a:prstGeom prst="rect">
              <a:avLst/>
            </a:prstGeom>
          </p:spPr>
        </p:pic>
        <p:sp>
          <p:nvSpPr>
            <p:cNvPr id="6" name="Rectangle 5"/>
            <p:cNvSpPr/>
            <p:nvPr/>
          </p:nvSpPr>
          <p:spPr>
            <a:xfrm>
              <a:off x="8929797" y="3155672"/>
              <a:ext cx="1522498" cy="206506"/>
            </a:xfrm>
            <a:prstGeom prst="rect">
              <a:avLst/>
            </a:prstGeom>
            <a:solidFill>
              <a:schemeClr val="bg1">
                <a:alpha val="0"/>
              </a:schemeClr>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058003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lstStyle/>
          <a:p>
            <a:r>
              <a:rPr lang="en-US" dirty="0"/>
              <a:t>Installation process of Arduino</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131180" y="734654"/>
            <a:ext cx="4852943" cy="5590565"/>
          </a:xfrm>
        </p:spPr>
        <p:txBody>
          <a:bodyPr/>
          <a:lstStyle/>
          <a:p>
            <a:r>
              <a:rPr lang="en-US" dirty="0"/>
              <a:t>After downloading the installer double click and install the software by agreeing to License Agreement.</a:t>
            </a:r>
          </a:p>
          <a:p>
            <a:r>
              <a:rPr lang="en-US" dirty="0"/>
              <a:t>Select the components required to be installed and click on next. Make sure to have free space in hard drive which is mentioned in the software.</a:t>
            </a:r>
          </a:p>
          <a:p>
            <a:r>
              <a:rPr lang="en-US" dirty="0"/>
              <a:t>Select the path where you want to install Arduino IDE and click on “Install”</a:t>
            </a:r>
          </a:p>
          <a:p>
            <a:r>
              <a:rPr lang="en-US" dirty="0"/>
              <a:t>Now wait for few minutes until installation process gets completed.</a:t>
            </a:r>
          </a:p>
          <a:p>
            <a:r>
              <a:rPr lang="en-US" dirty="0"/>
              <a:t>The dialogue box will show the “Completed” status of the installation. Click on “Close” button.</a:t>
            </a:r>
          </a:p>
        </p:txBody>
      </p:sp>
      <p:pic>
        <p:nvPicPr>
          <p:cNvPr id="4" name="Picture 3"/>
          <p:cNvPicPr>
            <a:picLocks noChangeAspect="1"/>
          </p:cNvPicPr>
          <p:nvPr/>
        </p:nvPicPr>
        <p:blipFill>
          <a:blip r:embed="rId2"/>
          <a:stretch>
            <a:fillRect/>
          </a:stretch>
        </p:blipFill>
        <p:spPr>
          <a:xfrm>
            <a:off x="5008987" y="734655"/>
            <a:ext cx="3577741" cy="2452348"/>
          </a:xfrm>
          <a:prstGeom prst="rect">
            <a:avLst/>
          </a:prstGeom>
        </p:spPr>
      </p:pic>
      <p:pic>
        <p:nvPicPr>
          <p:cNvPr id="7" name="Picture 6"/>
          <p:cNvPicPr>
            <a:picLocks noChangeAspect="1"/>
          </p:cNvPicPr>
          <p:nvPr/>
        </p:nvPicPr>
        <p:blipFill>
          <a:blip r:embed="rId3"/>
          <a:stretch>
            <a:fillRect/>
          </a:stretch>
        </p:blipFill>
        <p:spPr>
          <a:xfrm>
            <a:off x="8611592" y="734655"/>
            <a:ext cx="3577741" cy="2452348"/>
          </a:xfrm>
          <a:prstGeom prst="rect">
            <a:avLst/>
          </a:prstGeom>
        </p:spPr>
      </p:pic>
      <p:pic>
        <p:nvPicPr>
          <p:cNvPr id="8" name="Picture 7"/>
          <p:cNvPicPr>
            <a:picLocks noChangeAspect="1"/>
          </p:cNvPicPr>
          <p:nvPr/>
        </p:nvPicPr>
        <p:blipFill>
          <a:blip r:embed="rId4"/>
          <a:stretch>
            <a:fillRect/>
          </a:stretch>
        </p:blipFill>
        <p:spPr>
          <a:xfrm>
            <a:off x="4996555" y="3210457"/>
            <a:ext cx="3577741" cy="2452348"/>
          </a:xfrm>
          <a:prstGeom prst="rect">
            <a:avLst/>
          </a:prstGeom>
        </p:spPr>
      </p:pic>
      <p:pic>
        <p:nvPicPr>
          <p:cNvPr id="10" name="Picture 9"/>
          <p:cNvPicPr>
            <a:picLocks noChangeAspect="1"/>
          </p:cNvPicPr>
          <p:nvPr/>
        </p:nvPicPr>
        <p:blipFill>
          <a:blip r:embed="rId5"/>
          <a:stretch>
            <a:fillRect/>
          </a:stretch>
        </p:blipFill>
        <p:spPr>
          <a:xfrm>
            <a:off x="8586728" y="3210457"/>
            <a:ext cx="3577741" cy="2452348"/>
          </a:xfrm>
          <a:prstGeom prst="rect">
            <a:avLst/>
          </a:prstGeom>
        </p:spPr>
      </p:pic>
    </p:spTree>
    <p:extLst>
      <p:ext uri="{BB962C8B-B14F-4D97-AF65-F5344CB8AC3E}">
        <p14:creationId xmlns:p14="http://schemas.microsoft.com/office/powerpoint/2010/main" val="2822295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500"/>
                                        <p:tgtEl>
                                          <p:spTgt spid="3">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lstStyle/>
          <a:p>
            <a:r>
              <a:rPr lang="en-US" dirty="0"/>
              <a:t>Arduino IDE Explanation</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131180" y="863444"/>
            <a:ext cx="4806580" cy="5590565"/>
          </a:xfrm>
        </p:spPr>
        <p:txBody>
          <a:bodyPr/>
          <a:lstStyle/>
          <a:p>
            <a:r>
              <a:rPr lang="en-US" dirty="0"/>
              <a:t>Open Arduino IDE software. Here, we can find different sections. </a:t>
            </a:r>
          </a:p>
          <a:p>
            <a:pPr marL="914400" lvl="1" indent="-457200">
              <a:buFont typeface="+mj-lt"/>
              <a:buAutoNum type="arabicPeriod"/>
            </a:pPr>
            <a:r>
              <a:rPr lang="en-US" dirty="0"/>
              <a:t>Editor – It is the space where we can write the code</a:t>
            </a:r>
          </a:p>
          <a:p>
            <a:pPr marL="914400" lvl="1" indent="-457200">
              <a:buFont typeface="+mj-lt"/>
              <a:buAutoNum type="arabicPeriod"/>
            </a:pPr>
            <a:r>
              <a:rPr lang="en-US" dirty="0"/>
              <a:t>A text Console – for displaying the messages.</a:t>
            </a:r>
          </a:p>
          <a:p>
            <a:pPr marL="914400" lvl="1" indent="-457200">
              <a:buFont typeface="+mj-lt"/>
              <a:buAutoNum type="arabicPeriod"/>
            </a:pPr>
            <a:r>
              <a:rPr lang="en-US" dirty="0"/>
              <a:t>A toolbar with buttons – given for common functions to perform.</a:t>
            </a:r>
          </a:p>
          <a:p>
            <a:pPr marL="914400" lvl="1" indent="-457200">
              <a:buFont typeface="+mj-lt"/>
              <a:buAutoNum type="arabicPeriod"/>
            </a:pPr>
            <a:r>
              <a:rPr lang="en-US" dirty="0"/>
              <a:t>Menu bar – A menu bar with series of menus </a:t>
            </a:r>
          </a:p>
          <a:p>
            <a:r>
              <a:rPr lang="en-US" dirty="0"/>
              <a:t>Note that, the name of the default file is sketch</a:t>
            </a:r>
            <a:r>
              <a:rPr lang="en-US" dirty="0">
                <a:latin typeface="Calibri" panose="020F0502020204030204" pitchFamily="34" charset="0"/>
                <a:ea typeface="Calibri" panose="020F0502020204030204" pitchFamily="34" charset="0"/>
                <a:cs typeface="Calibri" panose="020F0502020204030204" pitchFamily="34" charset="0"/>
              </a:rPr>
              <a:t>_[</a:t>
            </a:r>
            <a:r>
              <a:rPr lang="en-US" dirty="0" err="1"/>
              <a:t>currentdate</a:t>
            </a:r>
            <a:r>
              <a:rPr lang="en-US" dirty="0"/>
              <a:t>] with the alphabet ‘a’ and every new file has consecutive alphabet. </a:t>
            </a:r>
          </a:p>
        </p:txBody>
      </p:sp>
      <p:pic>
        <p:nvPicPr>
          <p:cNvPr id="4" name="Picture 3"/>
          <p:cNvPicPr>
            <a:picLocks noChangeAspect="1"/>
          </p:cNvPicPr>
          <p:nvPr/>
        </p:nvPicPr>
        <p:blipFill>
          <a:blip r:embed="rId2"/>
          <a:stretch>
            <a:fillRect/>
          </a:stretch>
        </p:blipFill>
        <p:spPr>
          <a:xfrm>
            <a:off x="5486400" y="711201"/>
            <a:ext cx="6705600" cy="4676775"/>
          </a:xfrm>
          <a:prstGeom prst="rect">
            <a:avLst/>
          </a:prstGeom>
        </p:spPr>
      </p:pic>
      <p:grpSp>
        <p:nvGrpSpPr>
          <p:cNvPr id="16" name="Group 15"/>
          <p:cNvGrpSpPr/>
          <p:nvPr/>
        </p:nvGrpSpPr>
        <p:grpSpPr>
          <a:xfrm>
            <a:off x="5187920" y="926682"/>
            <a:ext cx="2056942" cy="369332"/>
            <a:chOff x="5187920" y="926682"/>
            <a:chExt cx="2056942" cy="369332"/>
          </a:xfrm>
        </p:grpSpPr>
        <p:sp>
          <p:nvSpPr>
            <p:cNvPr id="7" name="Rectangle 6"/>
            <p:cNvSpPr/>
            <p:nvPr/>
          </p:nvSpPr>
          <p:spPr>
            <a:xfrm>
              <a:off x="5556739" y="1012874"/>
              <a:ext cx="1688123" cy="196948"/>
            </a:xfrm>
            <a:prstGeom prst="rect">
              <a:avLst/>
            </a:prstGeom>
            <a:no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187920" y="926682"/>
              <a:ext cx="301686" cy="369332"/>
            </a:xfrm>
            <a:prstGeom prst="rect">
              <a:avLst/>
            </a:prstGeom>
            <a:noFill/>
            <a:ln>
              <a:noFill/>
            </a:ln>
          </p:spPr>
          <p:txBody>
            <a:bodyPr wrap="none" rtlCol="0">
              <a:spAutoFit/>
            </a:bodyPr>
            <a:lstStyle/>
            <a:p>
              <a:r>
                <a:rPr lang="en-US" b="1" dirty="0">
                  <a:solidFill>
                    <a:schemeClr val="accent6"/>
                  </a:solidFill>
                </a:rPr>
                <a:t>4</a:t>
              </a:r>
            </a:p>
          </p:txBody>
        </p:sp>
      </p:grpSp>
      <p:grpSp>
        <p:nvGrpSpPr>
          <p:cNvPr id="9" name="Group 8"/>
          <p:cNvGrpSpPr/>
          <p:nvPr/>
        </p:nvGrpSpPr>
        <p:grpSpPr>
          <a:xfrm>
            <a:off x="5187920" y="1175992"/>
            <a:ext cx="1831858" cy="369332"/>
            <a:chOff x="5187920" y="1175992"/>
            <a:chExt cx="1831858" cy="369332"/>
          </a:xfrm>
        </p:grpSpPr>
        <p:sp>
          <p:nvSpPr>
            <p:cNvPr id="10" name="Rectangle 9"/>
            <p:cNvSpPr/>
            <p:nvPr/>
          </p:nvSpPr>
          <p:spPr>
            <a:xfrm>
              <a:off x="5556739" y="1209822"/>
              <a:ext cx="1463039" cy="301673"/>
            </a:xfrm>
            <a:prstGeom prst="rect">
              <a:avLst/>
            </a:prstGeom>
            <a:no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187920" y="1175992"/>
              <a:ext cx="301686" cy="369332"/>
            </a:xfrm>
            <a:prstGeom prst="rect">
              <a:avLst/>
            </a:prstGeom>
            <a:noFill/>
            <a:ln>
              <a:noFill/>
            </a:ln>
          </p:spPr>
          <p:txBody>
            <a:bodyPr wrap="none" rtlCol="0">
              <a:spAutoFit/>
            </a:bodyPr>
            <a:lstStyle/>
            <a:p>
              <a:r>
                <a:rPr lang="en-US" b="1" dirty="0">
                  <a:solidFill>
                    <a:schemeClr val="accent6"/>
                  </a:solidFill>
                </a:rPr>
                <a:t>3</a:t>
              </a:r>
            </a:p>
          </p:txBody>
        </p:sp>
      </p:grpSp>
      <p:grpSp>
        <p:nvGrpSpPr>
          <p:cNvPr id="5" name="Group 4"/>
          <p:cNvGrpSpPr/>
          <p:nvPr/>
        </p:nvGrpSpPr>
        <p:grpSpPr>
          <a:xfrm>
            <a:off x="5187920" y="1812389"/>
            <a:ext cx="5827084" cy="2112497"/>
            <a:chOff x="5187920" y="1812389"/>
            <a:chExt cx="5827084" cy="2112497"/>
          </a:xfrm>
        </p:grpSpPr>
        <p:sp>
          <p:nvSpPr>
            <p:cNvPr id="11" name="Rectangle 10"/>
            <p:cNvSpPr/>
            <p:nvPr/>
          </p:nvSpPr>
          <p:spPr>
            <a:xfrm>
              <a:off x="5556740" y="1812389"/>
              <a:ext cx="5458264" cy="2112497"/>
            </a:xfrm>
            <a:prstGeom prst="rect">
              <a:avLst/>
            </a:prstGeom>
            <a:no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187920" y="2680256"/>
              <a:ext cx="301686" cy="369332"/>
            </a:xfrm>
            <a:prstGeom prst="rect">
              <a:avLst/>
            </a:prstGeom>
            <a:noFill/>
            <a:ln>
              <a:noFill/>
            </a:ln>
          </p:spPr>
          <p:txBody>
            <a:bodyPr wrap="none" rtlCol="0">
              <a:spAutoFit/>
            </a:bodyPr>
            <a:lstStyle/>
            <a:p>
              <a:r>
                <a:rPr lang="en-US" b="1" dirty="0">
                  <a:solidFill>
                    <a:schemeClr val="accent6"/>
                  </a:solidFill>
                </a:rPr>
                <a:t>1</a:t>
              </a:r>
            </a:p>
          </p:txBody>
        </p:sp>
      </p:grpSp>
      <p:grpSp>
        <p:nvGrpSpPr>
          <p:cNvPr id="6" name="Group 5"/>
          <p:cNvGrpSpPr/>
          <p:nvPr/>
        </p:nvGrpSpPr>
        <p:grpSpPr>
          <a:xfrm>
            <a:off x="5187919" y="3964642"/>
            <a:ext cx="6911315" cy="1350499"/>
            <a:chOff x="5187920" y="3924886"/>
            <a:chExt cx="6882160" cy="1350499"/>
          </a:xfrm>
        </p:grpSpPr>
        <p:sp>
          <p:nvSpPr>
            <p:cNvPr id="12" name="Rectangle 11"/>
            <p:cNvSpPr/>
            <p:nvPr/>
          </p:nvSpPr>
          <p:spPr>
            <a:xfrm>
              <a:off x="5556740" y="3924886"/>
              <a:ext cx="6513340" cy="1350499"/>
            </a:xfrm>
            <a:prstGeom prst="rect">
              <a:avLst/>
            </a:prstGeom>
            <a:no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187920" y="4415469"/>
              <a:ext cx="301686" cy="369332"/>
            </a:xfrm>
            <a:prstGeom prst="rect">
              <a:avLst/>
            </a:prstGeom>
            <a:noFill/>
            <a:ln>
              <a:noFill/>
            </a:ln>
          </p:spPr>
          <p:txBody>
            <a:bodyPr wrap="none" rtlCol="0">
              <a:spAutoFit/>
            </a:bodyPr>
            <a:lstStyle/>
            <a:p>
              <a:r>
                <a:rPr lang="en-US" b="1" dirty="0">
                  <a:solidFill>
                    <a:schemeClr val="accent6"/>
                  </a:solidFill>
                </a:rPr>
                <a:t>2</a:t>
              </a:r>
            </a:p>
          </p:txBody>
        </p:sp>
      </p:grpSp>
    </p:spTree>
    <p:extLst>
      <p:ext uri="{BB962C8B-B14F-4D97-AF65-F5344CB8AC3E}">
        <p14:creationId xmlns:p14="http://schemas.microsoft.com/office/powerpoint/2010/main" val="3766699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500"/>
                                        <p:tgtEl>
                                          <p:spTgt spid="3">
                                            <p:txEl>
                                              <p:pRg st="3" end="3"/>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500"/>
                                        <p:tgtEl>
                                          <p:spTgt spid="3">
                                            <p:txEl>
                                              <p:pRg st="4" end="4"/>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lstStyle/>
          <a:p>
            <a:r>
              <a:rPr lang="en-US" dirty="0"/>
              <a:t>Arduino IDE Explanation – Cont.</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145581" y="823688"/>
            <a:ext cx="11896697" cy="5590565"/>
          </a:xfrm>
        </p:spPr>
        <p:txBody>
          <a:bodyPr/>
          <a:lstStyle/>
          <a:p>
            <a:r>
              <a:rPr lang="en-US" dirty="0"/>
              <a:t>The functions of buttons in toolbar can be explained as following:</a:t>
            </a:r>
          </a:p>
        </p:txBody>
      </p:sp>
      <p:grpSp>
        <p:nvGrpSpPr>
          <p:cNvPr id="18" name="Group 17"/>
          <p:cNvGrpSpPr/>
          <p:nvPr/>
        </p:nvGrpSpPr>
        <p:grpSpPr>
          <a:xfrm>
            <a:off x="398439" y="1277375"/>
            <a:ext cx="7071506" cy="1123950"/>
            <a:chOff x="398439" y="1277375"/>
            <a:chExt cx="7071506" cy="1123950"/>
          </a:xfrm>
        </p:grpSpPr>
        <p:pic>
          <p:nvPicPr>
            <p:cNvPr id="5" name="Picture 4"/>
            <p:cNvPicPr>
              <a:picLocks noChangeAspect="1"/>
            </p:cNvPicPr>
            <p:nvPr/>
          </p:nvPicPr>
          <p:blipFill>
            <a:blip r:embed="rId2"/>
            <a:stretch>
              <a:fillRect/>
            </a:stretch>
          </p:blipFill>
          <p:spPr>
            <a:xfrm>
              <a:off x="539115" y="1277375"/>
              <a:ext cx="6724650" cy="1123950"/>
            </a:xfrm>
            <a:prstGeom prst="rect">
              <a:avLst/>
            </a:prstGeom>
          </p:spPr>
        </p:pic>
        <p:sp>
          <p:nvSpPr>
            <p:cNvPr id="6" name="Rectangle 5"/>
            <p:cNvSpPr/>
            <p:nvPr/>
          </p:nvSpPr>
          <p:spPr>
            <a:xfrm>
              <a:off x="398439" y="1786595"/>
              <a:ext cx="7071506" cy="281354"/>
            </a:xfrm>
            <a:prstGeom prst="rect">
              <a:avLst/>
            </a:prstGeom>
            <a:no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539113" y="2624477"/>
            <a:ext cx="6443079" cy="646331"/>
            <a:chOff x="539113" y="2624477"/>
            <a:chExt cx="6443079" cy="646331"/>
          </a:xfrm>
        </p:grpSpPr>
        <p:pic>
          <p:nvPicPr>
            <p:cNvPr id="32" name="Picture 31" descr="https://www.arduino.cc/en/uploads/Guide/IDE_VERIFY_File.jpg"/>
            <p:cNvPicPr/>
            <p:nvPr/>
          </p:nvPicPr>
          <p:blipFill>
            <a:blip r:embed="rId3">
              <a:extLst>
                <a:ext uri="{28A0092B-C50C-407E-A947-70E740481C1C}">
                  <a14:useLocalDpi xmlns:a14="http://schemas.microsoft.com/office/drawing/2010/main" val="0"/>
                </a:ext>
              </a:extLst>
            </a:blip>
            <a:srcRect/>
            <a:stretch>
              <a:fillRect/>
            </a:stretch>
          </p:blipFill>
          <p:spPr bwMode="auto">
            <a:xfrm>
              <a:off x="539113" y="2705793"/>
              <a:ext cx="200025" cy="200025"/>
            </a:xfrm>
            <a:prstGeom prst="rect">
              <a:avLst/>
            </a:prstGeom>
            <a:noFill/>
            <a:ln>
              <a:noFill/>
            </a:ln>
          </p:spPr>
        </p:pic>
        <p:sp>
          <p:nvSpPr>
            <p:cNvPr id="4" name="Rectangle 3"/>
            <p:cNvSpPr/>
            <p:nvPr/>
          </p:nvSpPr>
          <p:spPr>
            <a:xfrm>
              <a:off x="886192" y="2624477"/>
              <a:ext cx="6096000" cy="646331"/>
            </a:xfrm>
            <a:prstGeom prst="rect">
              <a:avLst/>
            </a:prstGeom>
          </p:spPr>
          <p:txBody>
            <a:bodyPr>
              <a:spAutoFit/>
            </a:bodyPr>
            <a:lstStyle/>
            <a:p>
              <a:r>
                <a:rPr lang="en-IN" dirty="0">
                  <a:solidFill>
                    <a:srgbClr val="212121"/>
                  </a:solidFill>
                </a:rPr>
                <a:t>Verify</a:t>
              </a:r>
            </a:p>
            <a:p>
              <a:r>
                <a:rPr lang="en-IN" dirty="0">
                  <a:solidFill>
                    <a:srgbClr val="212121"/>
                  </a:solidFill>
                </a:rPr>
                <a:t>Checks your code for errors compiling it.</a:t>
              </a:r>
            </a:p>
          </p:txBody>
        </p:sp>
      </p:grpSp>
      <p:grpSp>
        <p:nvGrpSpPr>
          <p:cNvPr id="20" name="Group 19"/>
          <p:cNvGrpSpPr/>
          <p:nvPr/>
        </p:nvGrpSpPr>
        <p:grpSpPr>
          <a:xfrm>
            <a:off x="6488356" y="2621094"/>
            <a:ext cx="5539520" cy="1200329"/>
            <a:chOff x="6488356" y="2621094"/>
            <a:chExt cx="5539520" cy="1200329"/>
          </a:xfrm>
        </p:grpSpPr>
        <p:pic>
          <p:nvPicPr>
            <p:cNvPr id="36" name="Picture 35" descr="https://www.arduino.cc/en/uploads/Guide/IDE_OPEN_File.jpg"/>
            <p:cNvPicPr/>
            <p:nvPr/>
          </p:nvPicPr>
          <p:blipFill>
            <a:blip r:embed="rId4">
              <a:extLst>
                <a:ext uri="{28A0092B-C50C-407E-A947-70E740481C1C}">
                  <a14:useLocalDpi xmlns:a14="http://schemas.microsoft.com/office/drawing/2010/main" val="0"/>
                </a:ext>
              </a:extLst>
            </a:blip>
            <a:srcRect/>
            <a:stretch>
              <a:fillRect/>
            </a:stretch>
          </p:blipFill>
          <p:spPr bwMode="auto">
            <a:xfrm>
              <a:off x="6488356" y="2699741"/>
              <a:ext cx="200025" cy="200025"/>
            </a:xfrm>
            <a:prstGeom prst="rect">
              <a:avLst/>
            </a:prstGeom>
            <a:noFill/>
            <a:ln>
              <a:noFill/>
            </a:ln>
          </p:spPr>
        </p:pic>
        <p:sp>
          <p:nvSpPr>
            <p:cNvPr id="7" name="Rectangle 6"/>
            <p:cNvSpPr/>
            <p:nvPr/>
          </p:nvSpPr>
          <p:spPr>
            <a:xfrm>
              <a:off x="6949440" y="2621094"/>
              <a:ext cx="5078436" cy="1200329"/>
            </a:xfrm>
            <a:prstGeom prst="rect">
              <a:avLst/>
            </a:prstGeom>
          </p:spPr>
          <p:txBody>
            <a:bodyPr wrap="square">
              <a:spAutoFit/>
            </a:bodyPr>
            <a:lstStyle/>
            <a:p>
              <a:pPr algn="just"/>
              <a:r>
                <a:rPr lang="en-IN" dirty="0">
                  <a:solidFill>
                    <a:schemeClr val="dk1"/>
                  </a:solidFill>
                </a:rPr>
                <a:t>Open</a:t>
              </a:r>
            </a:p>
            <a:p>
              <a:pPr algn="just"/>
              <a:r>
                <a:rPr lang="en-IN" dirty="0">
                  <a:solidFill>
                    <a:schemeClr val="dk1"/>
                  </a:solidFill>
                </a:rPr>
                <a:t>Presents a menu of all the sketches in your sketchbook. Clicking one will open it within the current window overwriting its content.</a:t>
              </a:r>
            </a:p>
          </p:txBody>
        </p:sp>
      </p:grpSp>
      <p:grpSp>
        <p:nvGrpSpPr>
          <p:cNvPr id="22" name="Group 21"/>
          <p:cNvGrpSpPr/>
          <p:nvPr/>
        </p:nvGrpSpPr>
        <p:grpSpPr>
          <a:xfrm>
            <a:off x="6488356" y="3950345"/>
            <a:ext cx="6557084" cy="646331"/>
            <a:chOff x="6488356" y="3950345"/>
            <a:chExt cx="6557084" cy="646331"/>
          </a:xfrm>
        </p:grpSpPr>
        <p:pic>
          <p:nvPicPr>
            <p:cNvPr id="37" name="Picture 36" descr="https://www.arduino.cc/en/uploads/Guide/IDE_SAVE_File.jpg"/>
            <p:cNvPicPr/>
            <p:nvPr/>
          </p:nvPicPr>
          <p:blipFill>
            <a:blip r:embed="rId5">
              <a:extLst>
                <a:ext uri="{28A0092B-C50C-407E-A947-70E740481C1C}">
                  <a14:useLocalDpi xmlns:a14="http://schemas.microsoft.com/office/drawing/2010/main" val="0"/>
                </a:ext>
              </a:extLst>
            </a:blip>
            <a:srcRect/>
            <a:stretch>
              <a:fillRect/>
            </a:stretch>
          </p:blipFill>
          <p:spPr bwMode="auto">
            <a:xfrm>
              <a:off x="6488356" y="4041075"/>
              <a:ext cx="200025" cy="200025"/>
            </a:xfrm>
            <a:prstGeom prst="rect">
              <a:avLst/>
            </a:prstGeom>
            <a:noFill/>
            <a:ln>
              <a:noFill/>
            </a:ln>
          </p:spPr>
        </p:pic>
        <p:sp>
          <p:nvSpPr>
            <p:cNvPr id="8" name="Rectangle 7"/>
            <p:cNvSpPr/>
            <p:nvPr/>
          </p:nvSpPr>
          <p:spPr>
            <a:xfrm>
              <a:off x="6949440" y="3950345"/>
              <a:ext cx="6096000" cy="646331"/>
            </a:xfrm>
            <a:prstGeom prst="rect">
              <a:avLst/>
            </a:prstGeom>
          </p:spPr>
          <p:txBody>
            <a:bodyPr>
              <a:spAutoFit/>
            </a:bodyPr>
            <a:lstStyle/>
            <a:p>
              <a:pPr algn="just"/>
              <a:r>
                <a:rPr lang="en-US" dirty="0"/>
                <a:t>Save</a:t>
              </a:r>
            </a:p>
            <a:p>
              <a:pPr algn="just"/>
              <a:r>
                <a:rPr lang="en-US" dirty="0"/>
                <a:t>Saves your sketch.</a:t>
              </a:r>
            </a:p>
          </p:txBody>
        </p:sp>
      </p:grpSp>
      <p:grpSp>
        <p:nvGrpSpPr>
          <p:cNvPr id="23" name="Group 22"/>
          <p:cNvGrpSpPr/>
          <p:nvPr/>
        </p:nvGrpSpPr>
        <p:grpSpPr>
          <a:xfrm>
            <a:off x="539113" y="4833081"/>
            <a:ext cx="6443079" cy="646331"/>
            <a:chOff x="539113" y="4833081"/>
            <a:chExt cx="6443079" cy="646331"/>
          </a:xfrm>
        </p:grpSpPr>
        <p:pic>
          <p:nvPicPr>
            <p:cNvPr id="35" name="Picture 34" descr="https://www.arduino.cc/en/uploads/Guide/IDE_NEW_File.jpg"/>
            <p:cNvPicPr/>
            <p:nvPr/>
          </p:nvPicPr>
          <p:blipFill>
            <a:blip r:embed="rId6">
              <a:extLst>
                <a:ext uri="{28A0092B-C50C-407E-A947-70E740481C1C}">
                  <a14:useLocalDpi xmlns:a14="http://schemas.microsoft.com/office/drawing/2010/main" val="0"/>
                </a:ext>
              </a:extLst>
            </a:blip>
            <a:srcRect/>
            <a:stretch>
              <a:fillRect/>
            </a:stretch>
          </p:blipFill>
          <p:spPr bwMode="auto">
            <a:xfrm>
              <a:off x="539113" y="4900903"/>
              <a:ext cx="200025" cy="200025"/>
            </a:xfrm>
            <a:prstGeom prst="rect">
              <a:avLst/>
            </a:prstGeom>
            <a:noFill/>
            <a:ln>
              <a:noFill/>
            </a:ln>
          </p:spPr>
        </p:pic>
        <p:sp>
          <p:nvSpPr>
            <p:cNvPr id="9" name="Rectangle 8"/>
            <p:cNvSpPr/>
            <p:nvPr/>
          </p:nvSpPr>
          <p:spPr>
            <a:xfrm>
              <a:off x="886192" y="4833081"/>
              <a:ext cx="6096000" cy="646331"/>
            </a:xfrm>
            <a:prstGeom prst="rect">
              <a:avLst/>
            </a:prstGeom>
          </p:spPr>
          <p:txBody>
            <a:bodyPr>
              <a:spAutoFit/>
            </a:bodyPr>
            <a:lstStyle/>
            <a:p>
              <a:r>
                <a:rPr lang="en-IN" dirty="0"/>
                <a:t>New</a:t>
              </a:r>
            </a:p>
            <a:p>
              <a:r>
                <a:rPr lang="en-IN" dirty="0"/>
                <a:t>Creates a new sketch.</a:t>
              </a:r>
            </a:p>
          </p:txBody>
        </p:sp>
      </p:grpSp>
      <p:grpSp>
        <p:nvGrpSpPr>
          <p:cNvPr id="24" name="Group 23"/>
          <p:cNvGrpSpPr/>
          <p:nvPr/>
        </p:nvGrpSpPr>
        <p:grpSpPr>
          <a:xfrm>
            <a:off x="6490394" y="4833080"/>
            <a:ext cx="6555046" cy="646331"/>
            <a:chOff x="6490394" y="4833080"/>
            <a:chExt cx="6555046" cy="646331"/>
          </a:xfrm>
        </p:grpSpPr>
        <p:pic>
          <p:nvPicPr>
            <p:cNvPr id="38" name="Picture 37" descr="https://www.arduino.cc/en/uploads/Guide/IDE_SERMON_File.jpg"/>
            <p:cNvPicPr/>
            <p:nvPr/>
          </p:nvPicPr>
          <p:blipFill>
            <a:blip r:embed="rId7">
              <a:extLst>
                <a:ext uri="{28A0092B-C50C-407E-A947-70E740481C1C}">
                  <a14:useLocalDpi xmlns:a14="http://schemas.microsoft.com/office/drawing/2010/main" val="0"/>
                </a:ext>
              </a:extLst>
            </a:blip>
            <a:srcRect/>
            <a:stretch>
              <a:fillRect/>
            </a:stretch>
          </p:blipFill>
          <p:spPr bwMode="auto">
            <a:xfrm>
              <a:off x="6490394" y="4900902"/>
              <a:ext cx="200025" cy="200025"/>
            </a:xfrm>
            <a:prstGeom prst="rect">
              <a:avLst/>
            </a:prstGeom>
            <a:noFill/>
            <a:ln>
              <a:noFill/>
            </a:ln>
          </p:spPr>
        </p:pic>
        <p:sp>
          <p:nvSpPr>
            <p:cNvPr id="10" name="Rectangle 9"/>
            <p:cNvSpPr/>
            <p:nvPr/>
          </p:nvSpPr>
          <p:spPr>
            <a:xfrm>
              <a:off x="6949440" y="4833080"/>
              <a:ext cx="6096000" cy="646331"/>
            </a:xfrm>
            <a:prstGeom prst="rect">
              <a:avLst/>
            </a:prstGeom>
          </p:spPr>
          <p:txBody>
            <a:bodyPr>
              <a:spAutoFit/>
            </a:bodyPr>
            <a:lstStyle/>
            <a:p>
              <a:pPr algn="just"/>
              <a:r>
                <a:rPr lang="en-IN" dirty="0"/>
                <a:t>Serial Monitor </a:t>
              </a:r>
            </a:p>
            <a:p>
              <a:pPr algn="just"/>
              <a:r>
                <a:rPr lang="en-IN" dirty="0"/>
                <a:t>Opens the serial monitor.</a:t>
              </a:r>
            </a:p>
          </p:txBody>
        </p:sp>
      </p:grpSp>
      <p:grpSp>
        <p:nvGrpSpPr>
          <p:cNvPr id="21" name="Group 20"/>
          <p:cNvGrpSpPr/>
          <p:nvPr/>
        </p:nvGrpSpPr>
        <p:grpSpPr>
          <a:xfrm>
            <a:off x="539113" y="3950346"/>
            <a:ext cx="5947269" cy="646331"/>
            <a:chOff x="539113" y="3950346"/>
            <a:chExt cx="5947269" cy="646331"/>
          </a:xfrm>
        </p:grpSpPr>
        <p:pic>
          <p:nvPicPr>
            <p:cNvPr id="34" name="Picture 33" descr="https://www.arduino.cc/en/uploads/Guide/IDE_UPLOAD_File.jpg"/>
            <p:cNvPicPr/>
            <p:nvPr/>
          </p:nvPicPr>
          <p:blipFill>
            <a:blip r:embed="rId8">
              <a:extLst>
                <a:ext uri="{28A0092B-C50C-407E-A947-70E740481C1C}">
                  <a14:useLocalDpi xmlns:a14="http://schemas.microsoft.com/office/drawing/2010/main" val="0"/>
                </a:ext>
              </a:extLst>
            </a:blip>
            <a:srcRect/>
            <a:stretch>
              <a:fillRect/>
            </a:stretch>
          </p:blipFill>
          <p:spPr bwMode="auto">
            <a:xfrm>
              <a:off x="539113" y="4041075"/>
              <a:ext cx="200025" cy="200025"/>
            </a:xfrm>
            <a:prstGeom prst="rect">
              <a:avLst/>
            </a:prstGeom>
            <a:noFill/>
            <a:ln>
              <a:noFill/>
            </a:ln>
          </p:spPr>
        </p:pic>
        <p:sp>
          <p:nvSpPr>
            <p:cNvPr id="11" name="Rectangle 10"/>
            <p:cNvSpPr/>
            <p:nvPr/>
          </p:nvSpPr>
          <p:spPr>
            <a:xfrm>
              <a:off x="853440" y="3950346"/>
              <a:ext cx="5632942" cy="646331"/>
            </a:xfrm>
            <a:prstGeom prst="rect">
              <a:avLst/>
            </a:prstGeom>
          </p:spPr>
          <p:txBody>
            <a:bodyPr wrap="square">
              <a:spAutoFit/>
            </a:bodyPr>
            <a:lstStyle/>
            <a:p>
              <a:r>
                <a:rPr lang="en-IN" dirty="0"/>
                <a:t>Upload</a:t>
              </a:r>
            </a:p>
            <a:p>
              <a:r>
                <a:rPr lang="en-IN" dirty="0"/>
                <a:t>Compiles your code and uploads it to the configured board. </a:t>
              </a:r>
            </a:p>
          </p:txBody>
        </p:sp>
      </p:grpSp>
    </p:spTree>
    <p:extLst>
      <p:ext uri="{BB962C8B-B14F-4D97-AF65-F5344CB8AC3E}">
        <p14:creationId xmlns:p14="http://schemas.microsoft.com/office/powerpoint/2010/main" val="23292905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lstStyle/>
          <a:p>
            <a:r>
              <a:rPr lang="en-US" dirty="0"/>
              <a:t>Programming the First Code</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131179" y="863444"/>
            <a:ext cx="11896697" cy="5590565"/>
          </a:xfrm>
        </p:spPr>
        <p:txBody>
          <a:bodyPr/>
          <a:lstStyle/>
          <a:p>
            <a:r>
              <a:rPr lang="en-US" dirty="0"/>
              <a:t>The IDE is already loaded with few basic examples. Let us take a basic example of LED blinking which blinks built-in LED of Arduino UNO with a 1-second interval.</a:t>
            </a:r>
          </a:p>
          <a:p>
            <a:r>
              <a:rPr lang="en-US" dirty="0"/>
              <a:t>Go to File &gt; Examples &gt; 01.Basics &gt; Blink as shown in the figure.</a:t>
            </a:r>
          </a:p>
          <a:p>
            <a:r>
              <a:rPr lang="en-US" dirty="0"/>
              <a:t>It will load the prewritten example in a new window with the title “Blink”.</a:t>
            </a:r>
          </a:p>
        </p:txBody>
      </p:sp>
      <p:pic>
        <p:nvPicPr>
          <p:cNvPr id="4" name="Picture 3"/>
          <p:cNvPicPr>
            <a:picLocks noChangeAspect="1"/>
          </p:cNvPicPr>
          <p:nvPr/>
        </p:nvPicPr>
        <p:blipFill rotWithShape="1">
          <a:blip r:embed="rId2"/>
          <a:srcRect l="23582" t="11395" r="36413" b="52067"/>
          <a:stretch/>
        </p:blipFill>
        <p:spPr>
          <a:xfrm>
            <a:off x="100012" y="2842800"/>
            <a:ext cx="5205046" cy="2672862"/>
          </a:xfrm>
          <a:prstGeom prst="rect">
            <a:avLst/>
          </a:prstGeom>
        </p:spPr>
      </p:pic>
      <p:pic>
        <p:nvPicPr>
          <p:cNvPr id="7" name="Picture 6"/>
          <p:cNvPicPr>
            <a:picLocks noChangeAspect="1"/>
          </p:cNvPicPr>
          <p:nvPr/>
        </p:nvPicPr>
        <p:blipFill rotWithShape="1">
          <a:blip r:embed="rId3"/>
          <a:srcRect b="31074"/>
          <a:stretch/>
        </p:blipFill>
        <p:spPr>
          <a:xfrm>
            <a:off x="5353443" y="2567468"/>
            <a:ext cx="6705600" cy="3223526"/>
          </a:xfrm>
          <a:prstGeom prst="rect">
            <a:avLst/>
          </a:prstGeom>
        </p:spPr>
      </p:pic>
    </p:spTree>
    <p:extLst>
      <p:ext uri="{BB962C8B-B14F-4D97-AF65-F5344CB8AC3E}">
        <p14:creationId xmlns:p14="http://schemas.microsoft.com/office/powerpoint/2010/main" val="9655729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Explanation</a:t>
            </a:r>
          </a:p>
        </p:txBody>
      </p:sp>
      <p:grpSp>
        <p:nvGrpSpPr>
          <p:cNvPr id="3" name="Group 2"/>
          <p:cNvGrpSpPr/>
          <p:nvPr/>
        </p:nvGrpSpPr>
        <p:grpSpPr>
          <a:xfrm>
            <a:off x="131179" y="1321541"/>
            <a:ext cx="5735049" cy="3191506"/>
            <a:chOff x="131179" y="1321541"/>
            <a:chExt cx="5735049" cy="3191506"/>
          </a:xfrm>
        </p:grpSpPr>
        <p:sp>
          <p:nvSpPr>
            <p:cNvPr id="5" name="Rectangle 4">
              <a:extLst>
                <a:ext uri="{FF2B5EF4-FFF2-40B4-BE49-F238E27FC236}">
                  <a16:creationId xmlns:a16="http://schemas.microsoft.com/office/drawing/2014/main" id="{D456EBDA-49A4-A843-A786-6989C63A54AA}"/>
                </a:ext>
              </a:extLst>
            </p:cNvPr>
            <p:cNvSpPr/>
            <p:nvPr/>
          </p:nvSpPr>
          <p:spPr>
            <a:xfrm>
              <a:off x="631173" y="1650725"/>
              <a:ext cx="5235055" cy="2862322"/>
            </a:xfrm>
            <a:prstGeom prst="rect">
              <a:avLst/>
            </a:prstGeom>
            <a:solidFill>
              <a:schemeClr val="bg1">
                <a:lumMod val="9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dirty="0">
                  <a:solidFill>
                    <a:srgbClr val="073642"/>
                  </a:solidFill>
                  <a:latin typeface="Consolas" panose="020B0609020204030204" pitchFamily="49" charset="0"/>
                </a:rPr>
                <a:t>void</a:t>
              </a:r>
              <a:r>
                <a:rPr lang="en-IN" sz="2000" dirty="0">
                  <a:solidFill>
                    <a:srgbClr val="333333"/>
                  </a:solidFill>
                  <a:latin typeface="Consolas" panose="020B0609020204030204" pitchFamily="49" charset="0"/>
                </a:rPr>
                <a:t> </a:t>
              </a:r>
              <a:r>
                <a:rPr lang="en-IN" sz="2000" dirty="0">
                  <a:solidFill>
                    <a:srgbClr val="268BD2"/>
                  </a:solidFill>
                  <a:latin typeface="Consolas" panose="020B0609020204030204" pitchFamily="49" charset="0"/>
                </a:rPr>
                <a:t>setup</a:t>
              </a:r>
              <a:r>
                <a:rPr lang="en-IN" sz="2000" dirty="0">
                  <a:solidFill>
                    <a:srgbClr val="333333"/>
                  </a:solidFill>
                  <a:latin typeface="Consolas" panose="020B0609020204030204" pitchFamily="49" charset="0"/>
                </a:rPr>
                <a:t>() {</a:t>
              </a:r>
            </a:p>
            <a:p>
              <a:r>
                <a:rPr lang="en-IN" sz="2000" dirty="0">
                  <a:solidFill>
                    <a:srgbClr val="333333"/>
                  </a:solidFill>
                  <a:latin typeface="Consolas" panose="020B0609020204030204" pitchFamily="49" charset="0"/>
                </a:rPr>
                <a:t>  </a:t>
              </a:r>
              <a:r>
                <a:rPr lang="en-IN" sz="2000" dirty="0" err="1">
                  <a:solidFill>
                    <a:srgbClr val="268BD2"/>
                  </a:solidFill>
                  <a:latin typeface="Consolas" panose="020B0609020204030204" pitchFamily="49" charset="0"/>
                </a:rPr>
                <a:t>pinMode</a:t>
              </a:r>
              <a:r>
                <a:rPr lang="en-IN" sz="2000" dirty="0">
                  <a:solidFill>
                    <a:srgbClr val="333333"/>
                  </a:solidFill>
                  <a:latin typeface="Consolas" panose="020B0609020204030204" pitchFamily="49" charset="0"/>
                </a:rPr>
                <a:t>(LED_BUILTIN, OUTPUT);</a:t>
              </a:r>
            </a:p>
            <a:p>
              <a:r>
                <a:rPr lang="en-IN" sz="2000" dirty="0">
                  <a:solidFill>
                    <a:srgbClr val="333333"/>
                  </a:solidFill>
                  <a:latin typeface="Consolas" panose="020B0609020204030204" pitchFamily="49" charset="0"/>
                </a:rPr>
                <a:t>}</a:t>
              </a:r>
            </a:p>
            <a:p>
              <a:r>
                <a:rPr lang="en-IN" sz="2000" b="1" dirty="0">
                  <a:solidFill>
                    <a:srgbClr val="073642"/>
                  </a:solidFill>
                  <a:latin typeface="Consolas" panose="020B0609020204030204" pitchFamily="49" charset="0"/>
                </a:rPr>
                <a:t>void</a:t>
              </a:r>
              <a:r>
                <a:rPr lang="en-IN" sz="2000" dirty="0">
                  <a:solidFill>
                    <a:srgbClr val="333333"/>
                  </a:solidFill>
                  <a:latin typeface="Consolas" panose="020B0609020204030204" pitchFamily="49" charset="0"/>
                </a:rPr>
                <a:t> </a:t>
              </a:r>
              <a:r>
                <a:rPr lang="en-IN" sz="2000" dirty="0">
                  <a:solidFill>
                    <a:srgbClr val="268BD2"/>
                  </a:solidFill>
                  <a:latin typeface="Consolas" panose="020B0609020204030204" pitchFamily="49" charset="0"/>
                </a:rPr>
                <a:t>loop</a:t>
              </a:r>
              <a:r>
                <a:rPr lang="en-IN" sz="2000" dirty="0">
                  <a:solidFill>
                    <a:srgbClr val="333333"/>
                  </a:solidFill>
                  <a:latin typeface="Consolas" panose="020B0609020204030204" pitchFamily="49" charset="0"/>
                </a:rPr>
                <a:t>() {</a:t>
              </a:r>
            </a:p>
            <a:p>
              <a:r>
                <a:rPr lang="en-IN" sz="2000" dirty="0">
                  <a:solidFill>
                    <a:srgbClr val="333333"/>
                  </a:solidFill>
                  <a:latin typeface="Consolas" panose="020B0609020204030204" pitchFamily="49" charset="0"/>
                </a:rPr>
                <a:t>  </a:t>
              </a:r>
              <a:r>
                <a:rPr lang="en-IN" sz="2000" dirty="0" err="1">
                  <a:solidFill>
                    <a:srgbClr val="268BD2"/>
                  </a:solidFill>
                  <a:latin typeface="Consolas" panose="020B0609020204030204" pitchFamily="49" charset="0"/>
                </a:rPr>
                <a:t>digitalWrite</a:t>
              </a:r>
              <a:r>
                <a:rPr lang="en-IN" sz="2000" dirty="0">
                  <a:solidFill>
                    <a:srgbClr val="333333"/>
                  </a:solidFill>
                  <a:latin typeface="Consolas" panose="020B0609020204030204" pitchFamily="49" charset="0"/>
                </a:rPr>
                <a:t>(LED_BUILTIN, HIGH); </a:t>
              </a:r>
            </a:p>
            <a:p>
              <a:r>
                <a:rPr lang="en-IN" sz="2000" dirty="0">
                  <a:solidFill>
                    <a:srgbClr val="333333"/>
                  </a:solidFill>
                  <a:latin typeface="Consolas" panose="020B0609020204030204" pitchFamily="49" charset="0"/>
                </a:rPr>
                <a:t>  </a:t>
              </a:r>
              <a:r>
                <a:rPr lang="en-IN" sz="2000" dirty="0">
                  <a:solidFill>
                    <a:srgbClr val="268BD2"/>
                  </a:solidFill>
                  <a:latin typeface="Consolas" panose="020B0609020204030204" pitchFamily="49" charset="0"/>
                </a:rPr>
                <a:t>delay</a:t>
              </a:r>
              <a:r>
                <a:rPr lang="en-IN" sz="2000" dirty="0">
                  <a:solidFill>
                    <a:srgbClr val="333333"/>
                  </a:solidFill>
                  <a:latin typeface="Consolas" panose="020B0609020204030204" pitchFamily="49" charset="0"/>
                </a:rPr>
                <a:t>(</a:t>
              </a:r>
              <a:r>
                <a:rPr lang="en-IN" sz="2000" dirty="0">
                  <a:solidFill>
                    <a:srgbClr val="D33682"/>
                  </a:solidFill>
                  <a:latin typeface="Consolas" panose="020B0609020204030204" pitchFamily="49" charset="0"/>
                </a:rPr>
                <a:t>1000</a:t>
              </a:r>
              <a:r>
                <a:rPr lang="en-IN" sz="2000" dirty="0">
                  <a:solidFill>
                    <a:srgbClr val="333333"/>
                  </a:solidFill>
                  <a:latin typeface="Consolas" panose="020B0609020204030204" pitchFamily="49" charset="0"/>
                </a:rPr>
                <a:t>);</a:t>
              </a:r>
            </a:p>
            <a:p>
              <a:r>
                <a:rPr lang="en-IN" sz="2000" dirty="0">
                  <a:solidFill>
                    <a:srgbClr val="333333"/>
                  </a:solidFill>
                  <a:latin typeface="Consolas" panose="020B0609020204030204" pitchFamily="49" charset="0"/>
                </a:rPr>
                <a:t>  </a:t>
              </a:r>
              <a:r>
                <a:rPr lang="en-IN" sz="2000" dirty="0" err="1">
                  <a:solidFill>
                    <a:srgbClr val="268BD2"/>
                  </a:solidFill>
                  <a:latin typeface="Consolas" panose="020B0609020204030204" pitchFamily="49" charset="0"/>
                </a:rPr>
                <a:t>digitalWrite</a:t>
              </a:r>
              <a:r>
                <a:rPr lang="en-IN" sz="2000" dirty="0">
                  <a:solidFill>
                    <a:srgbClr val="333333"/>
                  </a:solidFill>
                  <a:latin typeface="Consolas" panose="020B0609020204030204" pitchFamily="49" charset="0"/>
                </a:rPr>
                <a:t>(LED_BUILTIN, LOW);</a:t>
              </a:r>
            </a:p>
            <a:p>
              <a:r>
                <a:rPr lang="en-IN" sz="2000" dirty="0">
                  <a:solidFill>
                    <a:srgbClr val="333333"/>
                  </a:solidFill>
                  <a:latin typeface="Consolas" panose="020B0609020204030204" pitchFamily="49" charset="0"/>
                </a:rPr>
                <a:t>  </a:t>
              </a:r>
              <a:r>
                <a:rPr lang="en-IN" sz="2000" dirty="0">
                  <a:solidFill>
                    <a:srgbClr val="268BD2"/>
                  </a:solidFill>
                  <a:latin typeface="Consolas" panose="020B0609020204030204" pitchFamily="49" charset="0"/>
                </a:rPr>
                <a:t>delay</a:t>
              </a:r>
              <a:r>
                <a:rPr lang="en-IN" sz="2000" dirty="0">
                  <a:solidFill>
                    <a:srgbClr val="333333"/>
                  </a:solidFill>
                  <a:latin typeface="Consolas" panose="020B0609020204030204" pitchFamily="49" charset="0"/>
                </a:rPr>
                <a:t>(</a:t>
              </a:r>
              <a:r>
                <a:rPr lang="en-IN" sz="2000" dirty="0">
                  <a:solidFill>
                    <a:srgbClr val="D33682"/>
                  </a:solidFill>
                  <a:latin typeface="Consolas" panose="020B0609020204030204" pitchFamily="49" charset="0"/>
                </a:rPr>
                <a:t>1000</a:t>
              </a:r>
              <a:r>
                <a:rPr lang="en-IN" sz="2000" dirty="0">
                  <a:solidFill>
                    <a:srgbClr val="333333"/>
                  </a:solidFill>
                  <a:latin typeface="Consolas" panose="020B0609020204030204" pitchFamily="49" charset="0"/>
                </a:rPr>
                <a:t>);</a:t>
              </a:r>
            </a:p>
            <a:p>
              <a:r>
                <a:rPr lang="en-IN" sz="2000" dirty="0">
                  <a:solidFill>
                    <a:srgbClr val="333333"/>
                  </a:solidFill>
                  <a:latin typeface="Consolas" panose="020B0609020204030204" pitchFamily="49" charset="0"/>
                </a:rPr>
                <a:t>}</a:t>
              </a:r>
            </a:p>
          </p:txBody>
        </p:sp>
        <p:sp>
          <p:nvSpPr>
            <p:cNvPr id="6" name="Rectangle 5">
              <a:extLst>
                <a:ext uri="{FF2B5EF4-FFF2-40B4-BE49-F238E27FC236}">
                  <a16:creationId xmlns:a16="http://schemas.microsoft.com/office/drawing/2014/main" id="{35F9F4A0-4592-C04D-B2D0-0BF66A3BFA20}"/>
                </a:ext>
              </a:extLst>
            </p:cNvPr>
            <p:cNvSpPr/>
            <p:nvPr/>
          </p:nvSpPr>
          <p:spPr>
            <a:xfrm>
              <a:off x="131180" y="1650725"/>
              <a:ext cx="501829" cy="2862322"/>
            </a:xfrm>
            <a:prstGeom prst="rect">
              <a:avLst/>
            </a:prstGeom>
            <a:solidFill>
              <a:schemeClr val="bg1">
                <a:lumMod val="8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solidFill>
                    <a:schemeClr val="tx1">
                      <a:lumMod val="75000"/>
                      <a:lumOff val="25000"/>
                    </a:schemeClr>
                  </a:solidFill>
                  <a:latin typeface="Consolas" panose="020B0609020204030204" pitchFamily="49" charset="0"/>
                </a:rPr>
                <a:t>1</a:t>
              </a:r>
            </a:p>
            <a:p>
              <a:pPr algn="r"/>
              <a:r>
                <a:rPr lang="en-IN" sz="2000" b="1" dirty="0">
                  <a:solidFill>
                    <a:schemeClr val="tx1">
                      <a:lumMod val="75000"/>
                      <a:lumOff val="25000"/>
                    </a:schemeClr>
                  </a:solidFill>
                  <a:latin typeface="Consolas" panose="020B0609020204030204" pitchFamily="49" charset="0"/>
                </a:rPr>
                <a:t>2</a:t>
              </a:r>
            </a:p>
            <a:p>
              <a:pPr algn="r"/>
              <a:r>
                <a:rPr lang="en-IN" sz="2000" b="1" dirty="0">
                  <a:solidFill>
                    <a:schemeClr val="tx1">
                      <a:lumMod val="75000"/>
                      <a:lumOff val="25000"/>
                    </a:schemeClr>
                  </a:solidFill>
                  <a:latin typeface="Consolas" panose="020B0609020204030204" pitchFamily="49" charset="0"/>
                </a:rPr>
                <a:t>3</a:t>
              </a:r>
            </a:p>
            <a:p>
              <a:pPr algn="r"/>
              <a:r>
                <a:rPr lang="en-IN" sz="2000" b="1" dirty="0">
                  <a:solidFill>
                    <a:schemeClr val="tx1">
                      <a:lumMod val="75000"/>
                      <a:lumOff val="25000"/>
                    </a:schemeClr>
                  </a:solidFill>
                  <a:latin typeface="Consolas" panose="020B0609020204030204" pitchFamily="49" charset="0"/>
                </a:rPr>
                <a:t>4</a:t>
              </a:r>
            </a:p>
            <a:p>
              <a:pPr algn="r"/>
              <a:r>
                <a:rPr lang="en-IN" sz="2000" b="1" dirty="0">
                  <a:solidFill>
                    <a:schemeClr val="tx1">
                      <a:lumMod val="75000"/>
                      <a:lumOff val="25000"/>
                    </a:schemeClr>
                  </a:solidFill>
                  <a:latin typeface="Consolas" panose="020B0609020204030204" pitchFamily="49" charset="0"/>
                </a:rPr>
                <a:t>5</a:t>
              </a:r>
            </a:p>
            <a:p>
              <a:pPr algn="r"/>
              <a:r>
                <a:rPr lang="en-IN" sz="2000" b="1" dirty="0">
                  <a:solidFill>
                    <a:schemeClr val="tx1">
                      <a:lumMod val="75000"/>
                      <a:lumOff val="25000"/>
                    </a:schemeClr>
                  </a:solidFill>
                  <a:latin typeface="Consolas" panose="020B0609020204030204" pitchFamily="49" charset="0"/>
                </a:rPr>
                <a:t>6</a:t>
              </a:r>
            </a:p>
            <a:p>
              <a:pPr algn="r"/>
              <a:r>
                <a:rPr lang="en-IN" sz="2000" b="1" dirty="0">
                  <a:solidFill>
                    <a:schemeClr val="tx1">
                      <a:lumMod val="75000"/>
                      <a:lumOff val="25000"/>
                    </a:schemeClr>
                  </a:solidFill>
                  <a:latin typeface="Consolas" panose="020B0609020204030204" pitchFamily="49" charset="0"/>
                </a:rPr>
                <a:t>7</a:t>
              </a:r>
            </a:p>
            <a:p>
              <a:pPr algn="r"/>
              <a:r>
                <a:rPr lang="en-IN" sz="2000" b="1" dirty="0">
                  <a:solidFill>
                    <a:schemeClr val="tx1">
                      <a:lumMod val="75000"/>
                      <a:lumOff val="25000"/>
                    </a:schemeClr>
                  </a:solidFill>
                  <a:latin typeface="Consolas" panose="020B0609020204030204" pitchFamily="49" charset="0"/>
                </a:rPr>
                <a:t>8</a:t>
              </a:r>
            </a:p>
            <a:p>
              <a:pPr algn="r"/>
              <a:r>
                <a:rPr lang="en-IN" sz="2000" b="1" dirty="0">
                  <a:solidFill>
                    <a:schemeClr val="tx1">
                      <a:lumMod val="75000"/>
                      <a:lumOff val="25000"/>
                    </a:schemeClr>
                  </a:solidFill>
                  <a:latin typeface="Consolas" panose="020B0609020204030204" pitchFamily="49" charset="0"/>
                </a:rPr>
                <a:t>9</a:t>
              </a:r>
            </a:p>
          </p:txBody>
        </p:sp>
        <p:sp>
          <p:nvSpPr>
            <p:cNvPr id="7" name="Rectangle: Top Corners Rounded 6">
              <a:extLst>
                <a:ext uri="{FF2B5EF4-FFF2-40B4-BE49-F238E27FC236}">
                  <a16:creationId xmlns:a16="http://schemas.microsoft.com/office/drawing/2014/main" id="{0336C271-A2A3-9445-9946-5006F0A250F4}"/>
                </a:ext>
              </a:extLst>
            </p:cNvPr>
            <p:cNvSpPr/>
            <p:nvPr/>
          </p:nvSpPr>
          <p:spPr>
            <a:xfrm>
              <a:off x="131179" y="1321541"/>
              <a:ext cx="2444596"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err="1">
                  <a:solidFill>
                    <a:schemeClr val="bg1"/>
                  </a:solidFill>
                </a:rPr>
                <a:t>Blink.ino</a:t>
              </a:r>
              <a:endParaRPr lang="en-US" sz="1600" dirty="0">
                <a:solidFill>
                  <a:schemeClr val="bg1"/>
                </a:solidFill>
              </a:endParaRPr>
            </a:p>
          </p:txBody>
        </p:sp>
      </p:grpSp>
      <p:sp>
        <p:nvSpPr>
          <p:cNvPr id="15" name="Rectangle 14"/>
          <p:cNvSpPr/>
          <p:nvPr/>
        </p:nvSpPr>
        <p:spPr>
          <a:xfrm>
            <a:off x="950976" y="2035991"/>
            <a:ext cx="45720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954240" y="2943387"/>
            <a:ext cx="45720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54239" y="3259267"/>
            <a:ext cx="45720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50976" y="3562414"/>
            <a:ext cx="45720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50976" y="3877480"/>
            <a:ext cx="45720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5522976" y="1650725"/>
            <a:ext cx="6669024" cy="830997"/>
            <a:chOff x="5522976" y="1650725"/>
            <a:chExt cx="6669024" cy="830997"/>
          </a:xfrm>
        </p:grpSpPr>
        <p:sp>
          <p:nvSpPr>
            <p:cNvPr id="8" name="TextBox 7"/>
            <p:cNvSpPr txBox="1"/>
            <p:nvPr/>
          </p:nvSpPr>
          <p:spPr>
            <a:xfrm>
              <a:off x="5866228" y="1650725"/>
              <a:ext cx="6325772" cy="830997"/>
            </a:xfrm>
            <a:prstGeom prst="rect">
              <a:avLst/>
            </a:prstGeom>
            <a:noFill/>
            <a:ln>
              <a:solidFill>
                <a:schemeClr val="accent6"/>
              </a:solidFill>
            </a:ln>
          </p:spPr>
          <p:txBody>
            <a:bodyPr wrap="square" rtlCol="0">
              <a:spAutoFit/>
            </a:bodyPr>
            <a:lstStyle/>
            <a:p>
              <a:r>
                <a:rPr lang="en-IN" sz="2400" dirty="0"/>
                <a:t>Initialize digital pin LED_BUILTIN which is at pin 13 as an output.</a:t>
              </a:r>
              <a:endParaRPr lang="en-US" sz="2400" dirty="0"/>
            </a:p>
          </p:txBody>
        </p:sp>
        <p:cxnSp>
          <p:nvCxnSpPr>
            <p:cNvPr id="23" name="Straight Arrow Connector 22"/>
            <p:cNvCxnSpPr>
              <a:stCxn id="15" idx="3"/>
              <a:endCxn id="8" idx="1"/>
            </p:cNvCxnSpPr>
            <p:nvPr/>
          </p:nvCxnSpPr>
          <p:spPr>
            <a:xfrm flipV="1">
              <a:off x="5522976" y="2066224"/>
              <a:ext cx="343252" cy="106927"/>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5526240" y="2537994"/>
            <a:ext cx="6665760" cy="542553"/>
            <a:chOff x="5526240" y="2537994"/>
            <a:chExt cx="6665760" cy="542553"/>
          </a:xfrm>
        </p:grpSpPr>
        <p:sp>
          <p:nvSpPr>
            <p:cNvPr id="9" name="TextBox 8"/>
            <p:cNvSpPr txBox="1"/>
            <p:nvPr/>
          </p:nvSpPr>
          <p:spPr>
            <a:xfrm>
              <a:off x="5866228" y="2537994"/>
              <a:ext cx="6325772" cy="461665"/>
            </a:xfrm>
            <a:prstGeom prst="rect">
              <a:avLst/>
            </a:prstGeom>
            <a:noFill/>
            <a:ln>
              <a:solidFill>
                <a:schemeClr val="accent6"/>
              </a:solidFill>
            </a:ln>
          </p:spPr>
          <p:txBody>
            <a:bodyPr wrap="square" rtlCol="0">
              <a:spAutoFit/>
            </a:bodyPr>
            <a:lstStyle/>
            <a:p>
              <a:r>
                <a:rPr lang="en-IN" sz="2400" dirty="0"/>
                <a:t>turn ON the LED by writing HIGH voltage level </a:t>
              </a:r>
            </a:p>
          </p:txBody>
        </p:sp>
        <p:cxnSp>
          <p:nvCxnSpPr>
            <p:cNvPr id="25" name="Straight Arrow Connector 24"/>
            <p:cNvCxnSpPr>
              <a:stCxn id="16" idx="3"/>
              <a:endCxn id="9" idx="1"/>
            </p:cNvCxnSpPr>
            <p:nvPr/>
          </p:nvCxnSpPr>
          <p:spPr>
            <a:xfrm flipV="1">
              <a:off x="5526240" y="2768827"/>
              <a:ext cx="339988" cy="31172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526239" y="3041863"/>
            <a:ext cx="6665761" cy="461665"/>
            <a:chOff x="5526239" y="3041863"/>
            <a:chExt cx="6665761" cy="461665"/>
          </a:xfrm>
        </p:grpSpPr>
        <p:sp>
          <p:nvSpPr>
            <p:cNvPr id="11" name="TextBox 10"/>
            <p:cNvSpPr txBox="1"/>
            <p:nvPr/>
          </p:nvSpPr>
          <p:spPr>
            <a:xfrm>
              <a:off x="5866228" y="3041863"/>
              <a:ext cx="6325772" cy="461665"/>
            </a:xfrm>
            <a:prstGeom prst="rect">
              <a:avLst/>
            </a:prstGeom>
            <a:noFill/>
            <a:ln>
              <a:solidFill>
                <a:schemeClr val="accent6"/>
              </a:solidFill>
            </a:ln>
          </p:spPr>
          <p:txBody>
            <a:bodyPr wrap="square" rtlCol="0">
              <a:spAutoFit/>
            </a:bodyPr>
            <a:lstStyle/>
            <a:p>
              <a:r>
                <a:rPr lang="en-IN" sz="2400" dirty="0"/>
                <a:t>A delay of 1000ms =  1 sec</a:t>
              </a:r>
            </a:p>
          </p:txBody>
        </p:sp>
        <p:cxnSp>
          <p:nvCxnSpPr>
            <p:cNvPr id="27" name="Straight Arrow Connector 26"/>
            <p:cNvCxnSpPr>
              <a:stCxn id="17" idx="3"/>
              <a:endCxn id="11" idx="1"/>
            </p:cNvCxnSpPr>
            <p:nvPr/>
          </p:nvCxnSpPr>
          <p:spPr>
            <a:xfrm flipV="1">
              <a:off x="5526239" y="3272696"/>
              <a:ext cx="339989" cy="123731"/>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5540308" y="3545727"/>
            <a:ext cx="6651692" cy="461665"/>
            <a:chOff x="5540308" y="3545727"/>
            <a:chExt cx="6651692" cy="461665"/>
          </a:xfrm>
        </p:grpSpPr>
        <p:sp>
          <p:nvSpPr>
            <p:cNvPr id="12" name="TextBox 11"/>
            <p:cNvSpPr txBox="1"/>
            <p:nvPr/>
          </p:nvSpPr>
          <p:spPr>
            <a:xfrm>
              <a:off x="5866228" y="3545727"/>
              <a:ext cx="6325772" cy="461665"/>
            </a:xfrm>
            <a:prstGeom prst="rect">
              <a:avLst/>
            </a:prstGeom>
            <a:noFill/>
            <a:ln>
              <a:solidFill>
                <a:schemeClr val="accent6"/>
              </a:solidFill>
            </a:ln>
          </p:spPr>
          <p:txBody>
            <a:bodyPr wrap="square" rtlCol="0">
              <a:spAutoFit/>
            </a:bodyPr>
            <a:lstStyle/>
            <a:p>
              <a:r>
                <a:rPr lang="en-IN" sz="2400" dirty="0"/>
                <a:t>turn OFF the LED by </a:t>
              </a:r>
              <a:r>
                <a:rPr lang="en-IN" sz="2400"/>
                <a:t>writing LOW voltage </a:t>
              </a:r>
              <a:r>
                <a:rPr lang="en-IN" sz="2400" dirty="0"/>
                <a:t>level </a:t>
              </a:r>
            </a:p>
          </p:txBody>
        </p:sp>
        <p:cxnSp>
          <p:nvCxnSpPr>
            <p:cNvPr id="29" name="Straight Arrow Connector 28"/>
            <p:cNvCxnSpPr>
              <a:endCxn id="12" idx="1"/>
            </p:cNvCxnSpPr>
            <p:nvPr/>
          </p:nvCxnSpPr>
          <p:spPr>
            <a:xfrm>
              <a:off x="5540308" y="3727938"/>
              <a:ext cx="325920" cy="48622"/>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5522976" y="4014640"/>
            <a:ext cx="6669024" cy="498407"/>
            <a:chOff x="5522976" y="4014640"/>
            <a:chExt cx="6669024" cy="498407"/>
          </a:xfrm>
        </p:grpSpPr>
        <p:sp>
          <p:nvSpPr>
            <p:cNvPr id="13" name="TextBox 12"/>
            <p:cNvSpPr txBox="1"/>
            <p:nvPr/>
          </p:nvSpPr>
          <p:spPr>
            <a:xfrm>
              <a:off x="5866228" y="4051382"/>
              <a:ext cx="6325772" cy="461665"/>
            </a:xfrm>
            <a:prstGeom prst="rect">
              <a:avLst/>
            </a:prstGeom>
            <a:noFill/>
            <a:ln>
              <a:solidFill>
                <a:schemeClr val="accent6"/>
              </a:solidFill>
            </a:ln>
          </p:spPr>
          <p:txBody>
            <a:bodyPr wrap="square" rtlCol="0">
              <a:spAutoFit/>
            </a:bodyPr>
            <a:lstStyle/>
            <a:p>
              <a:r>
                <a:rPr lang="en-IN" sz="2400" dirty="0"/>
                <a:t>A delay of 1000ms =  1 sec</a:t>
              </a:r>
            </a:p>
          </p:txBody>
        </p:sp>
        <p:cxnSp>
          <p:nvCxnSpPr>
            <p:cNvPr id="31" name="Straight Arrow Connector 30"/>
            <p:cNvCxnSpPr>
              <a:stCxn id="19" idx="3"/>
              <a:endCxn id="13" idx="1"/>
            </p:cNvCxnSpPr>
            <p:nvPr/>
          </p:nvCxnSpPr>
          <p:spPr>
            <a:xfrm>
              <a:off x="5522976" y="4014640"/>
              <a:ext cx="343252" cy="267575"/>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Content Placeholder 2">
            <a:extLst>
              <a:ext uri="{FF2B5EF4-FFF2-40B4-BE49-F238E27FC236}">
                <a16:creationId xmlns:a16="http://schemas.microsoft.com/office/drawing/2014/main" id="{94ADF562-64CB-41BB-A614-4457B7FC8CCF}"/>
              </a:ext>
            </a:extLst>
          </p:cNvPr>
          <p:cNvSpPr>
            <a:spLocks noGrp="1"/>
          </p:cNvSpPr>
          <p:nvPr>
            <p:ph idx="1"/>
          </p:nvPr>
        </p:nvSpPr>
        <p:spPr>
          <a:xfrm>
            <a:off x="131179" y="4608201"/>
            <a:ext cx="11896697" cy="1845808"/>
          </a:xfrm>
        </p:spPr>
        <p:txBody>
          <a:bodyPr/>
          <a:lstStyle/>
          <a:p>
            <a:r>
              <a:rPr lang="en-US" dirty="0"/>
              <a:t>We should initialize the pin as input or output once only. Therefore the syntax for defining the pin as output is written in void setup ( ) function.</a:t>
            </a:r>
          </a:p>
          <a:p>
            <a:r>
              <a:rPr lang="en-US" dirty="0"/>
              <a:t>For blinking of LED,  the LED should turn on and off at the regular interval of time. Hence, the instructions for turning on, turning off and delay for both on time and off time are written in the void loop ( ) function</a:t>
            </a:r>
          </a:p>
        </p:txBody>
      </p:sp>
    </p:spTree>
    <p:extLst>
      <p:ext uri="{BB962C8B-B14F-4D97-AF65-F5344CB8AC3E}">
        <p14:creationId xmlns:p14="http://schemas.microsoft.com/office/powerpoint/2010/main" val="11367872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2">
                                            <p:txEl>
                                              <p:pRg st="0" end="0"/>
                                            </p:txEl>
                                          </p:spTgt>
                                        </p:tgtEl>
                                        <p:attrNameLst>
                                          <p:attrName>style.visibility</p:attrName>
                                        </p:attrNameLst>
                                      </p:cBhvr>
                                      <p:to>
                                        <p:strVal val="visible"/>
                                      </p:to>
                                    </p:set>
                                    <p:animEffect transition="in" filter="fade">
                                      <p:cBhvr>
                                        <p:cTn id="62" dur="500"/>
                                        <p:tgtEl>
                                          <p:spTgt spid="32">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2">
                                            <p:txEl>
                                              <p:pRg st="1" end="1"/>
                                            </p:txEl>
                                          </p:spTgt>
                                        </p:tgtEl>
                                        <p:attrNameLst>
                                          <p:attrName>style.visibility</p:attrName>
                                        </p:attrNameLst>
                                      </p:cBhvr>
                                      <p:to>
                                        <p:strVal val="visible"/>
                                      </p:to>
                                    </p:set>
                                    <p:animEffect transition="in" filter="fade">
                                      <p:cBhvr>
                                        <p:cTn id="67" dur="500"/>
                                        <p:tgtEl>
                                          <p:spTgt spid="3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32"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lstStyle/>
          <a:p>
            <a:r>
              <a:rPr lang="en-US" dirty="0"/>
              <a:t>Code Explanation</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131179" y="863444"/>
            <a:ext cx="11896697" cy="5590565"/>
          </a:xfrm>
        </p:spPr>
        <p:txBody>
          <a:bodyPr/>
          <a:lstStyle/>
          <a:p>
            <a:r>
              <a:rPr lang="en-US" dirty="0"/>
              <a:t>Arduino code is always written with two mandatory functions.</a:t>
            </a:r>
          </a:p>
          <a:p>
            <a:pPr lvl="1"/>
            <a:r>
              <a:rPr lang="en-US" dirty="0"/>
              <a:t>void setup ( )</a:t>
            </a:r>
          </a:p>
          <a:p>
            <a:pPr lvl="1"/>
            <a:r>
              <a:rPr lang="en-US" dirty="0"/>
              <a:t>void loop ( )</a:t>
            </a:r>
          </a:p>
          <a:p>
            <a:r>
              <a:rPr lang="en-US" dirty="0"/>
              <a:t>The instructions which are to be performed once in the program are written in void setup ( ) function.</a:t>
            </a:r>
          </a:p>
          <a:p>
            <a:r>
              <a:rPr lang="en-US" dirty="0"/>
              <a:t>The instructions written in void loop ( ) are executed infinite times until the next restart of Arduino board.</a:t>
            </a:r>
          </a:p>
          <a:p>
            <a:endParaRPr lang="en-US" dirty="0"/>
          </a:p>
          <a:p>
            <a:endParaRPr lang="en-US" dirty="0"/>
          </a:p>
          <a:p>
            <a:endParaRPr lang="en-US" dirty="0"/>
          </a:p>
          <a:p>
            <a:r>
              <a:rPr lang="en-US" dirty="0"/>
              <a:t>Comments are important for any programming language. They are ignored while execution of the program</a:t>
            </a:r>
          </a:p>
          <a:p>
            <a:pPr lvl="1"/>
            <a:r>
              <a:rPr lang="en-US" dirty="0"/>
              <a:t>Anything written after // in Arduino program is considered as a single line comment</a:t>
            </a:r>
          </a:p>
          <a:p>
            <a:pPr lvl="1"/>
            <a:r>
              <a:rPr lang="en-US" dirty="0"/>
              <a:t>Anything written between /* and */ is considered as multiple line comments.</a:t>
            </a:r>
          </a:p>
        </p:txBody>
      </p:sp>
      <p:pic>
        <p:nvPicPr>
          <p:cNvPr id="6" name="Picture 5"/>
          <p:cNvPicPr>
            <a:picLocks noChangeAspect="1"/>
          </p:cNvPicPr>
          <p:nvPr/>
        </p:nvPicPr>
        <p:blipFill rotWithShape="1">
          <a:blip r:embed="rId2"/>
          <a:srcRect l="1678" t="24207" r="17134" b="51729"/>
          <a:stretch/>
        </p:blipFill>
        <p:spPr>
          <a:xfrm>
            <a:off x="548642" y="3658726"/>
            <a:ext cx="5444196" cy="1125416"/>
          </a:xfrm>
          <a:prstGeom prst="rect">
            <a:avLst/>
          </a:prstGeom>
        </p:spPr>
      </p:pic>
      <p:pic>
        <p:nvPicPr>
          <p:cNvPr id="9" name="Picture 8"/>
          <p:cNvPicPr>
            <a:picLocks noChangeAspect="1"/>
          </p:cNvPicPr>
          <p:nvPr/>
        </p:nvPicPr>
        <p:blipFill rotWithShape="1">
          <a:blip r:embed="rId3"/>
          <a:srcRect l="1468" t="43157" r="8673" b="31275"/>
          <a:stretch/>
        </p:blipFill>
        <p:spPr>
          <a:xfrm>
            <a:off x="5992838" y="3588388"/>
            <a:ext cx="6025542" cy="1195754"/>
          </a:xfrm>
          <a:prstGeom prst="rect">
            <a:avLst/>
          </a:prstGeom>
        </p:spPr>
      </p:pic>
    </p:spTree>
    <p:extLst>
      <p:ext uri="{BB962C8B-B14F-4D97-AF65-F5344CB8AC3E}">
        <p14:creationId xmlns:p14="http://schemas.microsoft.com/office/powerpoint/2010/main" val="1423085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2888</TotalTime>
  <Words>1218</Words>
  <Application>Microsoft Office PowerPoint</Application>
  <PresentationFormat>Widescreen</PresentationFormat>
  <Paragraphs>124</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Calibri</vt:lpstr>
      <vt:lpstr>Roboto Condensed Light</vt:lpstr>
      <vt:lpstr>Wingdings 3</vt:lpstr>
      <vt:lpstr>Consolas</vt:lpstr>
      <vt:lpstr>Roboto Condensed</vt:lpstr>
      <vt:lpstr>Wingdings</vt:lpstr>
      <vt:lpstr>Arial</vt:lpstr>
      <vt:lpstr>Office Theme</vt:lpstr>
      <vt:lpstr>Unit-6    Arduino and Raspberry Pi   </vt:lpstr>
      <vt:lpstr>Arduino</vt:lpstr>
      <vt:lpstr>Programming the Arduino</vt:lpstr>
      <vt:lpstr>Installation process of Arduino</vt:lpstr>
      <vt:lpstr>Arduino IDE Explanation</vt:lpstr>
      <vt:lpstr>Arduino IDE Explanation – Cont.</vt:lpstr>
      <vt:lpstr>Programming the First Code</vt:lpstr>
      <vt:lpstr>Code Explanation</vt:lpstr>
      <vt:lpstr>Code Explanation</vt:lpstr>
      <vt:lpstr>Functions in Arduino IDE</vt:lpstr>
      <vt:lpstr>Functions in Arduino IDE (Cont.)</vt:lpstr>
      <vt:lpstr>Compiling the Code</vt:lpstr>
      <vt:lpstr>Upload the first code in Arduino Hardware</vt:lpstr>
      <vt:lpstr>Upload the first code in Arduino Hardware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Naimish Vadodariya</cp:lastModifiedBy>
  <cp:revision>401</cp:revision>
  <dcterms:created xsi:type="dcterms:W3CDTF">2020-05-01T05:09:15Z</dcterms:created>
  <dcterms:modified xsi:type="dcterms:W3CDTF">2021-03-27T05:32:45Z</dcterms:modified>
</cp:coreProperties>
</file>